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5.jpg" ContentType="image/pn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handoutMasterIdLst>
    <p:handoutMasterId r:id="rId102"/>
  </p:handoutMasterIdLst>
  <p:sldIdLst>
    <p:sldId id="256" r:id="rId2"/>
    <p:sldId id="257" r:id="rId3"/>
    <p:sldId id="259" r:id="rId4"/>
    <p:sldId id="378" r:id="rId5"/>
    <p:sldId id="379" r:id="rId6"/>
    <p:sldId id="470" r:id="rId7"/>
    <p:sldId id="471" r:id="rId8"/>
    <p:sldId id="472" r:id="rId9"/>
    <p:sldId id="260" r:id="rId10"/>
    <p:sldId id="468" r:id="rId11"/>
    <p:sldId id="473" r:id="rId12"/>
    <p:sldId id="474" r:id="rId13"/>
    <p:sldId id="475" r:id="rId14"/>
    <p:sldId id="469" r:id="rId15"/>
    <p:sldId id="261" r:id="rId16"/>
    <p:sldId id="481" r:id="rId17"/>
    <p:sldId id="385" r:id="rId18"/>
    <p:sldId id="408" r:id="rId19"/>
    <p:sldId id="393" r:id="rId20"/>
    <p:sldId id="394" r:id="rId21"/>
    <p:sldId id="402" r:id="rId22"/>
    <p:sldId id="404" r:id="rId23"/>
    <p:sldId id="405" r:id="rId24"/>
    <p:sldId id="406" r:id="rId25"/>
    <p:sldId id="407" r:id="rId26"/>
    <p:sldId id="397" r:id="rId27"/>
    <p:sldId id="476" r:id="rId28"/>
    <p:sldId id="477" r:id="rId29"/>
    <p:sldId id="482" r:id="rId30"/>
    <p:sldId id="395" r:id="rId31"/>
    <p:sldId id="409" r:id="rId32"/>
    <p:sldId id="414" r:id="rId33"/>
    <p:sldId id="410" r:id="rId34"/>
    <p:sldId id="411" r:id="rId35"/>
    <p:sldId id="412" r:id="rId36"/>
    <p:sldId id="415" r:id="rId37"/>
    <p:sldId id="416" r:id="rId38"/>
    <p:sldId id="417" r:id="rId39"/>
    <p:sldId id="418" r:id="rId40"/>
    <p:sldId id="419" r:id="rId41"/>
    <p:sldId id="396" r:id="rId42"/>
    <p:sldId id="420" r:id="rId43"/>
    <p:sldId id="421" r:id="rId44"/>
    <p:sldId id="424" r:id="rId45"/>
    <p:sldId id="422" r:id="rId46"/>
    <p:sldId id="423" r:id="rId47"/>
    <p:sldId id="425" r:id="rId48"/>
    <p:sldId id="427" r:id="rId49"/>
    <p:sldId id="426" r:id="rId50"/>
    <p:sldId id="428" r:id="rId51"/>
    <p:sldId id="478" r:id="rId52"/>
    <p:sldId id="479" r:id="rId53"/>
    <p:sldId id="480" r:id="rId54"/>
    <p:sldId id="483" r:id="rId55"/>
    <p:sldId id="401" r:id="rId56"/>
    <p:sldId id="429" r:id="rId57"/>
    <p:sldId id="430" r:id="rId58"/>
    <p:sldId id="431" r:id="rId59"/>
    <p:sldId id="432" r:id="rId60"/>
    <p:sldId id="433" r:id="rId61"/>
    <p:sldId id="398" r:id="rId62"/>
    <p:sldId id="434" r:id="rId63"/>
    <p:sldId id="399" r:id="rId64"/>
    <p:sldId id="435" r:id="rId65"/>
    <p:sldId id="436" r:id="rId66"/>
    <p:sldId id="400" r:id="rId67"/>
    <p:sldId id="437" r:id="rId68"/>
    <p:sldId id="438" r:id="rId69"/>
    <p:sldId id="262" r:id="rId70"/>
    <p:sldId id="439" r:id="rId71"/>
    <p:sldId id="440" r:id="rId72"/>
    <p:sldId id="441" r:id="rId73"/>
    <p:sldId id="442" r:id="rId74"/>
    <p:sldId id="443" r:id="rId75"/>
    <p:sldId id="444" r:id="rId76"/>
    <p:sldId id="445" r:id="rId77"/>
    <p:sldId id="446" r:id="rId78"/>
    <p:sldId id="447" r:id="rId79"/>
    <p:sldId id="448" r:id="rId80"/>
    <p:sldId id="449" r:id="rId81"/>
    <p:sldId id="451" r:id="rId82"/>
    <p:sldId id="450" r:id="rId83"/>
    <p:sldId id="452" r:id="rId84"/>
    <p:sldId id="453" r:id="rId85"/>
    <p:sldId id="457" r:id="rId86"/>
    <p:sldId id="454" r:id="rId87"/>
    <p:sldId id="455" r:id="rId88"/>
    <p:sldId id="456" r:id="rId89"/>
    <p:sldId id="458" r:id="rId90"/>
    <p:sldId id="459" r:id="rId91"/>
    <p:sldId id="460" r:id="rId92"/>
    <p:sldId id="461" r:id="rId93"/>
    <p:sldId id="462" r:id="rId94"/>
    <p:sldId id="464" r:id="rId95"/>
    <p:sldId id="463" r:id="rId96"/>
    <p:sldId id="467" r:id="rId97"/>
    <p:sldId id="466" r:id="rId98"/>
    <p:sldId id="465" r:id="rId99"/>
    <p:sldId id="377"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1F2B37"/>
    <a:srgbClr val="044622"/>
    <a:srgbClr val="FBAE03"/>
    <a:srgbClr val="FBFAFA"/>
    <a:srgbClr val="E6E6E6"/>
    <a:srgbClr val="46607A"/>
    <a:srgbClr val="324558"/>
    <a:srgbClr val="263442"/>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7098" autoAdjust="0"/>
  </p:normalViewPr>
  <p:slideViewPr>
    <p:cSldViewPr snapToGrid="0" showGuides="1">
      <p:cViewPr varScale="1">
        <p:scale>
          <a:sx n="100" d="100"/>
          <a:sy n="100" d="100"/>
        </p:scale>
        <p:origin x="936" y="102"/>
      </p:cViewPr>
      <p:guideLst>
        <p:guide orient="horz" pos="2160"/>
        <p:guide pos="3840"/>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7" d="100"/>
          <a:sy n="87" d="100"/>
        </p:scale>
        <p:origin x="298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E970-4F32-B175-2337C602D8AE}"/>
              </c:ext>
            </c:extLst>
          </c:dPt>
          <c:dPt>
            <c:idx val="1"/>
            <c:bubble3D val="0"/>
            <c:spPr>
              <a:solidFill>
                <a:srgbClr val="044622"/>
              </a:solidFill>
              <a:ln w="19050">
                <a:noFill/>
              </a:ln>
              <a:effectLst/>
            </c:spPr>
            <c:extLst>
              <c:ext xmlns:c16="http://schemas.microsoft.com/office/drawing/2014/chart" uri="{C3380CC4-5D6E-409C-BE32-E72D297353CC}">
                <c16:uniqueId val="{00000001-E970-4F32-B175-2337C602D8AE}"/>
              </c:ext>
            </c:extLst>
          </c:dPt>
          <c:dPt>
            <c:idx val="2"/>
            <c:bubble3D val="0"/>
            <c:spPr>
              <a:solidFill>
                <a:srgbClr val="FBAE03"/>
              </a:solidFill>
              <a:ln w="19050">
                <a:noFill/>
              </a:ln>
              <a:effectLst/>
            </c:spPr>
            <c:extLst>
              <c:ext xmlns:c16="http://schemas.microsoft.com/office/drawing/2014/chart" uri="{C3380CC4-5D6E-409C-BE32-E72D297353CC}">
                <c16:uniqueId val="{00000002-E970-4F32-B175-2337C602D8AE}"/>
              </c:ext>
            </c:extLst>
          </c:dPt>
          <c:dPt>
            <c:idx val="3"/>
            <c:bubble3D val="0"/>
            <c:spPr>
              <a:solidFill>
                <a:srgbClr val="044622"/>
              </a:solidFill>
              <a:ln w="19050">
                <a:noFill/>
              </a:ln>
              <a:effectLst/>
            </c:spPr>
            <c:extLst>
              <c:ext xmlns:c16="http://schemas.microsoft.com/office/drawing/2014/chart" uri="{C3380CC4-5D6E-409C-BE32-E72D297353CC}">
                <c16:uniqueId val="{00000003-E970-4F32-B175-2337C602D8AE}"/>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4-E970-4F32-B175-2337C602D8AE}"/>
            </c:ext>
          </c:extLst>
        </c:ser>
        <c:dLbls>
          <c:showLegendKey val="0"/>
          <c:showVal val="1"/>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BDD9-4B63-AD29-2C5D17E28A43}"/>
              </c:ext>
            </c:extLst>
          </c:dPt>
          <c:dPt>
            <c:idx val="1"/>
            <c:bubble3D val="0"/>
            <c:spPr>
              <a:solidFill>
                <a:srgbClr val="044622"/>
              </a:solidFill>
              <a:ln w="19050">
                <a:noFill/>
              </a:ln>
              <a:effectLst/>
            </c:spPr>
            <c:extLst>
              <c:ext xmlns:c16="http://schemas.microsoft.com/office/drawing/2014/chart" uri="{C3380CC4-5D6E-409C-BE32-E72D297353CC}">
                <c16:uniqueId val="{00000001-BDD9-4B63-AD29-2C5D17E28A43}"/>
              </c:ext>
            </c:extLst>
          </c:dPt>
          <c:dPt>
            <c:idx val="2"/>
            <c:bubble3D val="0"/>
            <c:spPr>
              <a:solidFill>
                <a:srgbClr val="FBAE03"/>
              </a:solidFill>
              <a:ln w="19050">
                <a:noFill/>
              </a:ln>
              <a:effectLst/>
            </c:spPr>
            <c:extLst>
              <c:ext xmlns:c16="http://schemas.microsoft.com/office/drawing/2014/chart" uri="{C3380CC4-5D6E-409C-BE32-E72D297353CC}">
                <c16:uniqueId val="{00000002-BDD9-4B63-AD29-2C5D17E28A43}"/>
              </c:ext>
            </c:extLst>
          </c:dPt>
          <c:dPt>
            <c:idx val="3"/>
            <c:bubble3D val="0"/>
            <c:spPr>
              <a:solidFill>
                <a:srgbClr val="044622"/>
              </a:solidFill>
              <a:ln w="19050">
                <a:noFill/>
              </a:ln>
              <a:effectLst/>
            </c:spPr>
            <c:extLst>
              <c:ext xmlns:c16="http://schemas.microsoft.com/office/drawing/2014/chart" uri="{C3380CC4-5D6E-409C-BE32-E72D297353CC}">
                <c16:uniqueId val="{00000003-BDD9-4B63-AD29-2C5D17E28A43}"/>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6.6</c:v>
                </c:pt>
                <c:pt idx="1">
                  <c:v>3.9</c:v>
                </c:pt>
                <c:pt idx="2">
                  <c:v>3.1</c:v>
                </c:pt>
                <c:pt idx="3">
                  <c:v>1.2</c:v>
                </c:pt>
              </c:numCache>
            </c:numRef>
          </c:val>
          <c:extLst>
            <c:ext xmlns:c16="http://schemas.microsoft.com/office/drawing/2014/chart" uri="{C3380CC4-5D6E-409C-BE32-E72D297353CC}">
              <c16:uniqueId val="{00000004-BDD9-4B63-AD29-2C5D17E28A43}"/>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D535-4D26-B2C2-AC7D9C9D41CA}"/>
              </c:ext>
            </c:extLst>
          </c:dPt>
          <c:dPt>
            <c:idx val="1"/>
            <c:bubble3D val="0"/>
            <c:spPr>
              <a:solidFill>
                <a:srgbClr val="044622"/>
              </a:solidFill>
              <a:ln w="19050">
                <a:noFill/>
              </a:ln>
              <a:effectLst/>
            </c:spPr>
            <c:extLst>
              <c:ext xmlns:c16="http://schemas.microsoft.com/office/drawing/2014/chart" uri="{C3380CC4-5D6E-409C-BE32-E72D297353CC}">
                <c16:uniqueId val="{00000001-D535-4D26-B2C2-AC7D9C9D41CA}"/>
              </c:ext>
            </c:extLst>
          </c:dPt>
          <c:dPt>
            <c:idx val="2"/>
            <c:bubble3D val="0"/>
            <c:spPr>
              <a:solidFill>
                <a:srgbClr val="FBAE03"/>
              </a:solidFill>
              <a:ln w="19050">
                <a:noFill/>
              </a:ln>
              <a:effectLst/>
            </c:spPr>
            <c:extLst>
              <c:ext xmlns:c16="http://schemas.microsoft.com/office/drawing/2014/chart" uri="{C3380CC4-5D6E-409C-BE32-E72D297353CC}">
                <c16:uniqueId val="{00000002-D535-4D26-B2C2-AC7D9C9D41CA}"/>
              </c:ext>
            </c:extLst>
          </c:dPt>
          <c:dPt>
            <c:idx val="3"/>
            <c:bubble3D val="0"/>
            <c:spPr>
              <a:solidFill>
                <a:srgbClr val="044622"/>
              </a:solidFill>
              <a:ln w="19050">
                <a:noFill/>
              </a:ln>
              <a:effectLst/>
            </c:spPr>
            <c:extLst>
              <c:ext xmlns:c16="http://schemas.microsoft.com/office/drawing/2014/chart" uri="{C3380CC4-5D6E-409C-BE32-E72D297353CC}">
                <c16:uniqueId val="{00000003-D535-4D26-B2C2-AC7D9C9D41CA}"/>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4.3</c:v>
                </c:pt>
                <c:pt idx="3">
                  <c:v>2.2000000000000002</c:v>
                </c:pt>
              </c:numCache>
            </c:numRef>
          </c:val>
          <c:extLst>
            <c:ext xmlns:c16="http://schemas.microsoft.com/office/drawing/2014/chart" uri="{C3380CC4-5D6E-409C-BE32-E72D297353CC}">
              <c16:uniqueId val="{00000004-D535-4D26-B2C2-AC7D9C9D41CA}"/>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6BEC-462F-8659-DE34A525825E}"/>
              </c:ext>
            </c:extLst>
          </c:dPt>
          <c:dPt>
            <c:idx val="1"/>
            <c:bubble3D val="0"/>
            <c:spPr>
              <a:solidFill>
                <a:srgbClr val="044622"/>
              </a:solidFill>
              <a:ln w="19050">
                <a:noFill/>
              </a:ln>
              <a:effectLst/>
            </c:spPr>
            <c:extLst>
              <c:ext xmlns:c16="http://schemas.microsoft.com/office/drawing/2014/chart" uri="{C3380CC4-5D6E-409C-BE32-E72D297353CC}">
                <c16:uniqueId val="{00000001-6BEC-462F-8659-DE34A525825E}"/>
              </c:ext>
            </c:extLst>
          </c:dPt>
          <c:dPt>
            <c:idx val="2"/>
            <c:bubble3D val="0"/>
            <c:spPr>
              <a:solidFill>
                <a:srgbClr val="FBAE03"/>
              </a:solidFill>
              <a:ln w="19050">
                <a:noFill/>
              </a:ln>
              <a:effectLst/>
            </c:spPr>
            <c:extLst>
              <c:ext xmlns:c16="http://schemas.microsoft.com/office/drawing/2014/chart" uri="{C3380CC4-5D6E-409C-BE32-E72D297353CC}">
                <c16:uniqueId val="{00000002-6BEC-462F-8659-DE34A525825E}"/>
              </c:ext>
            </c:extLst>
          </c:dPt>
          <c:dPt>
            <c:idx val="3"/>
            <c:bubble3D val="0"/>
            <c:spPr>
              <a:solidFill>
                <a:srgbClr val="044622"/>
              </a:solidFill>
              <a:ln w="19050">
                <a:noFill/>
              </a:ln>
              <a:effectLst/>
            </c:spPr>
            <c:extLst>
              <c:ext xmlns:c16="http://schemas.microsoft.com/office/drawing/2014/chart" uri="{C3380CC4-5D6E-409C-BE32-E72D297353CC}">
                <c16:uniqueId val="{00000003-6BEC-462F-8659-DE34A525825E}"/>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5.4</c:v>
                </c:pt>
                <c:pt idx="3">
                  <c:v>1.2</c:v>
                </c:pt>
              </c:numCache>
            </c:numRef>
          </c:val>
          <c:extLst>
            <c:ext xmlns:c16="http://schemas.microsoft.com/office/drawing/2014/chart" uri="{C3380CC4-5D6E-409C-BE32-E72D297353CC}">
              <c16:uniqueId val="{00000004-6BEC-462F-8659-DE34A525825E}"/>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D7BF0DA-6EEC-4702-B039-209D564495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21EADDD-C791-43E2-8145-8ADDD00241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A631-95A6-4DD4-9F62-767AF97AFEB6}" type="datetimeFigureOut">
              <a:rPr lang="zh-CN" altLang="en-US" smtClean="0"/>
              <a:t>2024/9/15</a:t>
            </a:fld>
            <a:endParaRPr lang="zh-CN" altLang="en-US"/>
          </a:p>
        </p:txBody>
      </p:sp>
      <p:sp>
        <p:nvSpPr>
          <p:cNvPr id="4" name="页脚占位符 3">
            <a:extLst>
              <a:ext uri="{FF2B5EF4-FFF2-40B4-BE49-F238E27FC236}">
                <a16:creationId xmlns:a16="http://schemas.microsoft.com/office/drawing/2014/main" id="{30B3E2A1-CE1B-40EA-A5EB-1DEA857FCC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CA9F005-B542-4B2F-B73F-E06B863153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2F797-D1F9-47D0-A9E5-038FFCF1C73A}" type="slidenum">
              <a:rPr lang="zh-CN" altLang="en-US" smtClean="0"/>
              <a:t>‹#›</a:t>
            </a:fld>
            <a:endParaRPr lang="zh-CN" altLang="en-US"/>
          </a:p>
        </p:txBody>
      </p:sp>
    </p:spTree>
    <p:extLst>
      <p:ext uri="{BB962C8B-B14F-4D97-AF65-F5344CB8AC3E}">
        <p14:creationId xmlns:p14="http://schemas.microsoft.com/office/powerpoint/2010/main" val="3981509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B2A2-1BF4-4774-811D-2736BA1C0016}" type="datetimeFigureOut">
              <a:rPr lang="zh-CN" altLang="en-US" smtClean="0"/>
              <a:pPr/>
              <a:t>2024/9/15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D093E-AEC6-4F77-A0D2-510F4389EFC4}" type="slidenum">
              <a:rPr lang="zh-CN" altLang="en-US" smtClean="0"/>
              <a:pPr/>
              <a:t>‹#›</a:t>
            </a:fld>
            <a:endParaRPr lang="zh-CN" altLang="en-US"/>
          </a:p>
        </p:txBody>
      </p:sp>
    </p:spTree>
    <p:extLst>
      <p:ext uri="{BB962C8B-B14F-4D97-AF65-F5344CB8AC3E}">
        <p14:creationId xmlns:p14="http://schemas.microsoft.com/office/powerpoint/2010/main" val="61342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extLst>
      <p:ext uri="{BB962C8B-B14F-4D97-AF65-F5344CB8AC3E}">
        <p14:creationId xmlns:p14="http://schemas.microsoft.com/office/powerpoint/2010/main" val="21321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69</a:t>
            </a:fld>
            <a:endParaRPr lang="zh-CN" altLang="en-US"/>
          </a:p>
        </p:txBody>
      </p:sp>
    </p:spTree>
    <p:extLst>
      <p:ext uri="{BB962C8B-B14F-4D97-AF65-F5344CB8AC3E}">
        <p14:creationId xmlns:p14="http://schemas.microsoft.com/office/powerpoint/2010/main" val="305309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2</a:t>
            </a:fld>
            <a:endParaRPr lang="zh-CN" altLang="en-US"/>
          </a:p>
        </p:txBody>
      </p:sp>
    </p:spTree>
    <p:extLst>
      <p:ext uri="{BB962C8B-B14F-4D97-AF65-F5344CB8AC3E}">
        <p14:creationId xmlns:p14="http://schemas.microsoft.com/office/powerpoint/2010/main" val="363916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3</a:t>
            </a:fld>
            <a:endParaRPr lang="zh-CN" altLang="en-US"/>
          </a:p>
        </p:txBody>
      </p:sp>
    </p:spTree>
    <p:extLst>
      <p:ext uri="{BB962C8B-B14F-4D97-AF65-F5344CB8AC3E}">
        <p14:creationId xmlns:p14="http://schemas.microsoft.com/office/powerpoint/2010/main" val="304827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4</a:t>
            </a:fld>
            <a:endParaRPr lang="zh-CN" altLang="en-US"/>
          </a:p>
        </p:txBody>
      </p:sp>
    </p:spTree>
    <p:extLst>
      <p:ext uri="{BB962C8B-B14F-4D97-AF65-F5344CB8AC3E}">
        <p14:creationId xmlns:p14="http://schemas.microsoft.com/office/powerpoint/2010/main" val="143547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5</a:t>
            </a:fld>
            <a:endParaRPr lang="zh-CN" altLang="en-US"/>
          </a:p>
        </p:txBody>
      </p:sp>
    </p:spTree>
    <p:extLst>
      <p:ext uri="{BB962C8B-B14F-4D97-AF65-F5344CB8AC3E}">
        <p14:creationId xmlns:p14="http://schemas.microsoft.com/office/powerpoint/2010/main" val="1339446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9</a:t>
            </a:fld>
            <a:endParaRPr lang="zh-CN" altLang="en-US"/>
          </a:p>
        </p:txBody>
      </p:sp>
    </p:spTree>
    <p:extLst>
      <p:ext uri="{BB962C8B-B14F-4D97-AF65-F5344CB8AC3E}">
        <p14:creationId xmlns:p14="http://schemas.microsoft.com/office/powerpoint/2010/main" val="31593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10</a:t>
            </a:fld>
            <a:endParaRPr lang="zh-CN" altLang="en-US"/>
          </a:p>
        </p:txBody>
      </p:sp>
    </p:spTree>
    <p:extLst>
      <p:ext uri="{BB962C8B-B14F-4D97-AF65-F5344CB8AC3E}">
        <p14:creationId xmlns:p14="http://schemas.microsoft.com/office/powerpoint/2010/main" val="229821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14</a:t>
            </a:fld>
            <a:endParaRPr lang="zh-CN" altLang="en-US"/>
          </a:p>
        </p:txBody>
      </p:sp>
    </p:spTree>
    <p:extLst>
      <p:ext uri="{BB962C8B-B14F-4D97-AF65-F5344CB8AC3E}">
        <p14:creationId xmlns:p14="http://schemas.microsoft.com/office/powerpoint/2010/main" val="10368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15</a:t>
            </a:fld>
            <a:endParaRPr lang="zh-CN" altLang="en-US"/>
          </a:p>
        </p:txBody>
      </p:sp>
    </p:spTree>
    <p:extLst>
      <p:ext uri="{BB962C8B-B14F-4D97-AF65-F5344CB8AC3E}">
        <p14:creationId xmlns:p14="http://schemas.microsoft.com/office/powerpoint/2010/main" val="32093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45087AF9-B7AD-4F9E-B00D-B7CBB8AA4664}"/>
              </a:ext>
            </a:extLst>
          </p:cNvPr>
          <p:cNvPicPr>
            <a:picLocks noChangeAspect="1"/>
          </p:cNvPicPr>
          <p:nvPr userDrawn="1"/>
        </p:nvPicPr>
        <p:blipFill>
          <a:blip r:embed="rId3">
            <a:extLst>
              <a:ext uri="{28A0092B-C50C-407E-A947-70E740481C1C}">
                <a14:useLocalDpi xmlns:a14="http://schemas.microsoft.com/office/drawing/2010/main" val="0"/>
              </a:ext>
            </a:extLst>
          </a:blip>
          <a:srcRect l="25184" r="25184"/>
          <a:stretch/>
        </p:blipFill>
        <p:spPr>
          <a:xfrm>
            <a:off x="7093527" y="0"/>
            <a:ext cx="5098473"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sp>
        <p:nvSpPr>
          <p:cNvPr id="8" name="矩形 7"/>
          <p:cNvSpPr/>
          <p:nvPr userDrawn="1"/>
        </p:nvSpPr>
        <p:spPr>
          <a:xfrm>
            <a:off x="0" y="2084111"/>
            <a:ext cx="12192000" cy="2689778"/>
          </a:xfrm>
          <a:prstGeom prst="rect">
            <a:avLst/>
          </a:prstGeom>
          <a:solidFill>
            <a:schemeClr val="dk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pPr/>
              <a:t>2024/9/15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p:cNvGrpSpPr/>
          <p:nvPr userDrawn="1"/>
        </p:nvGrpSpPr>
        <p:grpSpPr>
          <a:xfrm>
            <a:off x="-1" y="127322"/>
            <a:ext cx="12192001" cy="613458"/>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6661300"/>
            <a:ext cx="12192000" cy="209376"/>
            <a:chOff x="1" y="6661300"/>
            <a:chExt cx="12192000" cy="209376"/>
          </a:xfrm>
          <a:solidFill>
            <a:srgbClr val="044622"/>
          </a:solidFill>
        </p:grpSpPr>
        <p:sp>
          <p:nvSpPr>
            <p:cNvPr id="17" name="矩形 16"/>
            <p:cNvSpPr/>
            <p:nvPr/>
          </p:nvSpPr>
          <p:spPr>
            <a:xfrm>
              <a:off x="1" y="6661300"/>
              <a:ext cx="12192000" cy="20937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grpSp>
      <p:sp>
        <p:nvSpPr>
          <p:cNvPr id="24" name="文本框 23">
            <a:extLst>
              <a:ext uri="{FF2B5EF4-FFF2-40B4-BE49-F238E27FC236}">
                <a16:creationId xmlns:a16="http://schemas.microsoft.com/office/drawing/2014/main" id="{CC8D994C-A50B-4153-88A5-E81AA2EE0D19}"/>
              </a:ext>
            </a:extLst>
          </p:cNvPr>
          <p:cNvSpPr txBox="1"/>
          <p:nvPr userDrawn="1"/>
        </p:nvSpPr>
        <p:spPr>
          <a:xfrm>
            <a:off x="-1" y="6258194"/>
            <a:ext cx="2677403" cy="369332"/>
          </a:xfrm>
          <a:prstGeom prst="rect">
            <a:avLst/>
          </a:prstGeom>
          <a:noFill/>
        </p:spPr>
        <p:txBody>
          <a:bodyPr wrap="square">
            <a:spAutoFit/>
          </a:bodyPr>
          <a:lstStyle/>
          <a:p>
            <a:r>
              <a:rPr lang="zh-CN" altLang="en-US" sz="1800" dirty="0">
                <a:solidFill>
                  <a:schemeClr val="dk1">
                    <a:lumMod val="100000"/>
                  </a:schemeClr>
                </a:solidFill>
                <a:latin typeface="方正舒体" panose="02010601030101010101" pitchFamily="2" charset="-122"/>
                <a:ea typeface="方正舒体" panose="02010601030101010101" pitchFamily="2" charset="-122"/>
              </a:rPr>
              <a:t>团结 勤奋 求是 创新</a:t>
            </a:r>
            <a:endParaRPr lang="zh-CN" altLang="en-US" dirty="0">
              <a:solidFill>
                <a:schemeClr val="dk1">
                  <a:lumMod val="100000"/>
                </a:schemeClr>
              </a:solidFill>
            </a:endParaRPr>
          </a:p>
        </p:txBody>
      </p:sp>
      <p:pic>
        <p:nvPicPr>
          <p:cNvPr id="25" name="图片 24">
            <a:extLst>
              <a:ext uri="{FF2B5EF4-FFF2-40B4-BE49-F238E27FC236}">
                <a16:creationId xmlns:a16="http://schemas.microsoft.com/office/drawing/2014/main" id="{FD2F75F1-4B65-4FB5-A6A0-3AE9839FF0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032348" y="113812"/>
            <a:ext cx="1913419" cy="51035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F7C549E9-DBF4-43E5-9A8F-ECF613BEE2B3}"/>
              </a:ext>
            </a:extLst>
          </p:cNvPr>
          <p:cNvPicPr>
            <a:picLocks noChangeAspect="1"/>
          </p:cNvPicPr>
          <p:nvPr userDrawn="1"/>
        </p:nvPicPr>
        <p:blipFill>
          <a:blip r:embed="rId3">
            <a:extLst>
              <a:ext uri="{28A0092B-C50C-407E-A947-70E740481C1C}">
                <a14:useLocalDpi xmlns:a14="http://schemas.microsoft.com/office/drawing/2010/main" val="0"/>
              </a:ext>
            </a:extLst>
          </a:blip>
          <a:srcRect t="12220" b="12220"/>
          <a:stretch/>
        </p:blipFill>
        <p:spPr>
          <a:xfrm>
            <a:off x="-17296" y="-436880"/>
            <a:ext cx="12209296" cy="3136612"/>
          </a:xfrm>
          <a:prstGeom prst="rect">
            <a:avLst/>
          </a:prstGeom>
        </p:spPr>
      </p:pic>
      <p:sp>
        <p:nvSpPr>
          <p:cNvPr id="13" name="矩形 12">
            <a:extLst>
              <a:ext uri="{FF2B5EF4-FFF2-40B4-BE49-F238E27FC236}">
                <a16:creationId xmlns:a16="http://schemas.microsoft.com/office/drawing/2014/main" id="{EC6D8398-2CA2-472E-B01D-3465FEF1FC56}"/>
              </a:ext>
            </a:extLst>
          </p:cNvPr>
          <p:cNvSpPr/>
          <p:nvPr userDrawn="1"/>
        </p:nvSpPr>
        <p:spPr>
          <a:xfrm>
            <a:off x="-10274" y="-445659"/>
            <a:ext cx="12192000" cy="3147848"/>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FFFD3-C282-48E8-AB0A-13DCC6F3278A}" type="datetimeFigureOut">
              <a:rPr lang="zh-CN" altLang="en-US" smtClean="0"/>
              <a:pPr/>
              <a:t>2024/9/15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2FF0A-A20F-45FC-ABD3-D4655AE8E1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hemeOverride" Target="../theme/themeOverride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8.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9.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0.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1.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2.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39480" y="2634935"/>
            <a:ext cx="7309591" cy="769441"/>
          </a:xfrm>
          <a:prstGeom prst="rect">
            <a:avLst/>
          </a:prstGeom>
          <a:noFill/>
        </p:spPr>
        <p:txBody>
          <a:bodyPr wrap="square" rtlCol="0">
            <a:spAutoFit/>
          </a:bodyPr>
          <a:lstStyle/>
          <a:p>
            <a:r>
              <a:rPr lang="en-US" altLang="zh-CN" sz="4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4400" b="1" dirty="0">
                <a:solidFill>
                  <a:schemeClr val="bg1"/>
                </a:solidFill>
                <a:latin typeface="楷体" panose="02010609060101010101" pitchFamily="49" charset="-122"/>
                <a:ea typeface="楷体" panose="02010609060101010101" pitchFamily="49" charset="-122"/>
              </a:rPr>
              <a:t>营销应用培训 第一部分</a:t>
            </a:r>
          </a:p>
        </p:txBody>
      </p:sp>
      <p:sp>
        <p:nvSpPr>
          <p:cNvPr id="13" name="文本框 12"/>
          <p:cNvSpPr txBox="1"/>
          <p:nvPr/>
        </p:nvSpPr>
        <p:spPr>
          <a:xfrm>
            <a:off x="4353510" y="3437634"/>
            <a:ext cx="3314111" cy="369332"/>
          </a:xfrm>
          <a:prstGeom prst="rect">
            <a:avLst/>
          </a:prstGeom>
          <a:noFill/>
        </p:spPr>
        <p:txBody>
          <a:bodyPr wrap="square" rtlCol="0">
            <a:spAutoFit/>
          </a:bodyPr>
          <a:lstStyle/>
          <a:p>
            <a:r>
              <a:rPr lang="en-US" altLang="zh-CN" dirty="0">
                <a:solidFill>
                  <a:schemeClr val="bg1"/>
                </a:solidFill>
                <a:latin typeface="华文宋体" panose="02010600040101010101" pitchFamily="2" charset="-122"/>
                <a:ea typeface="华文宋体" panose="02010600040101010101" pitchFamily="2" charset="-122"/>
              </a:rPr>
              <a:t>AI Marketing Application Training</a:t>
            </a:r>
            <a:endParaRPr lang="zh-CN" altLang="en-US" dirty="0">
              <a:solidFill>
                <a:schemeClr val="bg1"/>
              </a:solidFill>
              <a:latin typeface="华文宋体" panose="02010600040101010101" pitchFamily="2" charset="-122"/>
              <a:ea typeface="华文宋体" panose="02010600040101010101" pitchFamily="2" charset="-122"/>
            </a:endParaRPr>
          </a:p>
        </p:txBody>
      </p:sp>
      <p:sp>
        <p:nvSpPr>
          <p:cNvPr id="14" name="文本框 13"/>
          <p:cNvSpPr txBox="1"/>
          <p:nvPr/>
        </p:nvSpPr>
        <p:spPr>
          <a:xfrm>
            <a:off x="4352174" y="3952632"/>
            <a:ext cx="3153522" cy="923330"/>
          </a:xfrm>
          <a:prstGeom prst="rect">
            <a:avLst/>
          </a:prstGeom>
          <a:noFill/>
        </p:spPr>
        <p:txBody>
          <a:bodyPr wrap="square" rtlCol="0">
            <a:spAutoFit/>
          </a:bodyPr>
          <a:lstStyle/>
          <a:p>
            <a:r>
              <a:rPr lang="zh-CN" altLang="en-US" dirty="0">
                <a:solidFill>
                  <a:schemeClr val="bg1"/>
                </a:solidFill>
                <a:latin typeface="楷体" panose="02010609060101010101" pitchFamily="49" charset="-122"/>
                <a:ea typeface="楷体" panose="02010609060101010101" pitchFamily="49" charset="-122"/>
              </a:rPr>
              <a:t>主讲人：  黄泊凯</a:t>
            </a:r>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其他成员：徐烨灵、张先卓</a:t>
            </a:r>
          </a:p>
          <a:p>
            <a:endParaRPr lang="zh-CN" altLang="en-US" dirty="0">
              <a:solidFill>
                <a:schemeClr val="bg1"/>
              </a:solidFill>
              <a:latin typeface="楷体" panose="02010609060101010101" pitchFamily="49" charset="-122"/>
              <a:ea typeface="楷体" panose="02010609060101010101" pitchFamily="49" charset="-122"/>
            </a:endParaRPr>
          </a:p>
        </p:txBody>
      </p:sp>
      <p:cxnSp>
        <p:nvCxnSpPr>
          <p:cNvPr id="11" name="直接连接符 10"/>
          <p:cNvCxnSpPr/>
          <p:nvPr/>
        </p:nvCxnSpPr>
        <p:spPr>
          <a:xfrm>
            <a:off x="4182666" y="2584580"/>
            <a:ext cx="1" cy="185679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08F217B-9B93-4ACB-951F-3249662995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27856" y="2671290"/>
            <a:ext cx="1735335" cy="1735335"/>
          </a:xfrm>
          <a:prstGeom prst="rect">
            <a:avLst/>
          </a:prstGeom>
        </p:spPr>
      </p:pic>
      <p:sp>
        <p:nvSpPr>
          <p:cNvPr id="2" name="文本框 1">
            <a:extLst>
              <a:ext uri="{FF2B5EF4-FFF2-40B4-BE49-F238E27FC236}">
                <a16:creationId xmlns:a16="http://schemas.microsoft.com/office/drawing/2014/main" id="{1C9C5E63-19A1-002C-7DB0-CC87E4C4EE2A}"/>
              </a:ext>
            </a:extLst>
          </p:cNvPr>
          <p:cNvSpPr txBox="1"/>
          <p:nvPr/>
        </p:nvSpPr>
        <p:spPr>
          <a:xfrm>
            <a:off x="7285655" y="3952632"/>
            <a:ext cx="4839670" cy="646331"/>
          </a:xfrm>
          <a:prstGeom prst="rect">
            <a:avLst/>
          </a:prstGeom>
          <a:noFill/>
        </p:spPr>
        <p:txBody>
          <a:bodyPr wrap="square" rtlCol="0">
            <a:spAutoFit/>
          </a:bodyPr>
          <a:lstStyle/>
          <a:p>
            <a:r>
              <a:rPr lang="zh-CN" altLang="en-US" dirty="0">
                <a:solidFill>
                  <a:schemeClr val="bg1"/>
                </a:solidFill>
                <a:latin typeface="楷体" panose="02010609060101010101" pitchFamily="49" charset="-122"/>
                <a:ea typeface="楷体" panose="02010609060101010101" pitchFamily="49" charset="-122"/>
              </a:rPr>
              <a:t>承办院校：广东工业大学</a:t>
            </a:r>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主办方：  世界人工智能产业生态建设促进会</a:t>
            </a:r>
          </a:p>
        </p:txBody>
      </p:sp>
      <p:pic>
        <p:nvPicPr>
          <p:cNvPr id="5" name="图片 4" descr="徽标">
            <a:extLst>
              <a:ext uri="{FF2B5EF4-FFF2-40B4-BE49-F238E27FC236}">
                <a16:creationId xmlns:a16="http://schemas.microsoft.com/office/drawing/2014/main" id="{A9A7D8F3-F169-136D-6010-71AE416550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562112"/>
            <a:ext cx="1783967" cy="1783967"/>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出自【趣你的PPT】(微信:qunideppt)：最优质的PPT资源库"/>
          <p:cNvCxnSpPr/>
          <p:nvPr/>
        </p:nvCxnSpPr>
        <p:spPr bwMode="auto">
          <a:xfrm>
            <a:off x="4390964"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cxnSp>
        <p:nvCxnSpPr>
          <p:cNvPr id="5" name="出自【趣你的PPT】(微信:qunideppt)：最优质的PPT资源库"/>
          <p:cNvCxnSpPr/>
          <p:nvPr/>
        </p:nvCxnSpPr>
        <p:spPr bwMode="auto">
          <a:xfrm>
            <a:off x="7587554"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grpSp>
        <p:nvGrpSpPr>
          <p:cNvPr id="9" name="Group 8出自【趣你的PPT】(微信:qunideppt)：最优质的PPT资源库出自【趣你的PPT】(微信:qunideppt)：最优质的PPT资源库"/>
          <p:cNvGrpSpPr/>
          <p:nvPr/>
        </p:nvGrpSpPr>
        <p:grpSpPr>
          <a:xfrm>
            <a:off x="5862021" y="2278373"/>
            <a:ext cx="378949" cy="423074"/>
            <a:chOff x="6016626" y="5110164"/>
            <a:chExt cx="231775" cy="258763"/>
          </a:xfrm>
          <a:solidFill>
            <a:schemeClr val="bg1"/>
          </a:solidFill>
        </p:grpSpPr>
        <p:sp>
          <p:nvSpPr>
            <p:cNvPr id="10" name="出自【趣你的PPT】(微信:qunideppt)：最优质的PPT资源库"/>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出自【趣你的PPT】(微信:qunideppt)：最优质的PPT资源库"/>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2出自【趣你的PPT】(微信:qunideppt)：最优质的PPT资源库出自【趣你的PPT】(微信:qunideppt)：最优质的PPT资源库"/>
          <p:cNvGrpSpPr/>
          <p:nvPr/>
        </p:nvGrpSpPr>
        <p:grpSpPr>
          <a:xfrm>
            <a:off x="9057121" y="2326391"/>
            <a:ext cx="360779" cy="423072"/>
            <a:chOff x="6537326" y="5110164"/>
            <a:chExt cx="220662" cy="258762"/>
          </a:xfrm>
          <a:solidFill>
            <a:schemeClr val="bg1"/>
          </a:solidFill>
        </p:grpSpPr>
        <p:sp>
          <p:nvSpPr>
            <p:cNvPr id="14" name="出自【趣你的PPT】(微信:qunideppt)：最优质的PPT资源库"/>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出自【趣你的PPT】(微信:qunideppt)：最优质的PPT资源库"/>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15出自【趣你的PPT】(微信:qunideppt)：最优质的PPT资源库出自【趣你的PPT】(微信:qunideppt)：最优质的PPT资源库"/>
          <p:cNvGrpSpPr/>
          <p:nvPr/>
        </p:nvGrpSpPr>
        <p:grpSpPr>
          <a:xfrm>
            <a:off x="2642698" y="2275739"/>
            <a:ext cx="425668" cy="423073"/>
            <a:chOff x="5483226" y="5110164"/>
            <a:chExt cx="260350" cy="258763"/>
          </a:xfrm>
          <a:solidFill>
            <a:schemeClr val="bg1"/>
          </a:solidFill>
        </p:grpSpPr>
        <p:sp>
          <p:nvSpPr>
            <p:cNvPr id="17" name="出自【趣你的PPT】(微信:qunideppt)：最优质的PPT资源库"/>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出自【趣你的PPT】(微信:qunideppt)：最优质的PPT资源库"/>
          <p:cNvSpPr/>
          <p:nvPr/>
        </p:nvSpPr>
        <p:spPr>
          <a:xfrm>
            <a:off x="1297991" y="3818820"/>
            <a:ext cx="2801695"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海量数据是大模型的灵魂，数据是</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AI</a:t>
            </a:r>
            <a:r>
              <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模型的基石，如同原料之于制造，其质量与量级直接影响模型的性能与泛化能力。数据驱动模型迭代，持续学习与自我优化机制让模型在新数据中不断进化，提升智能水平。</a:t>
            </a:r>
          </a:p>
        </p:txBody>
      </p:sp>
      <p:sp>
        <p:nvSpPr>
          <p:cNvPr id="21" name="出自【趣你的PPT】(微信:qunideppt)：最优质的PPT资源库"/>
          <p:cNvSpPr txBox="1"/>
          <p:nvPr/>
        </p:nvSpPr>
        <p:spPr>
          <a:xfrm>
            <a:off x="1973284" y="3407483"/>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数据</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2" name="出自【趣你的PPT】(微信:qunideppt)：最优质的PPT资源库"/>
          <p:cNvSpPr/>
          <p:nvPr/>
        </p:nvSpPr>
        <p:spPr>
          <a:xfrm>
            <a:off x="4779457" y="3818819"/>
            <a:ext cx="2580413"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600" dirty="0">
                <a:solidFill>
                  <a:schemeClr val="dk1">
                    <a:lumMod val="100000"/>
                  </a:schemeClr>
                </a:solidFill>
                <a:latin typeface="楷体" panose="02010609060101010101" pitchFamily="49" charset="-122"/>
                <a:ea typeface="楷体" panose="02010609060101010101" pitchFamily="49" charset="-122"/>
              </a:rPr>
              <a:t>从神经网络到</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Transformer</a:t>
            </a:r>
            <a:r>
              <a:rPr lang="zh-CN" altLang="en-US" sz="1600" dirty="0">
                <a:solidFill>
                  <a:schemeClr val="dk1">
                    <a:lumMod val="100000"/>
                  </a:schemeClr>
                </a:solidFill>
                <a:latin typeface="楷体" panose="02010609060101010101" pitchFamily="49" charset="-122"/>
                <a:ea typeface="楷体" panose="02010609060101010101" pitchFamily="49" charset="-122"/>
              </a:rPr>
              <a:t>，算法的不断创新优化了模型结构，提高了模型的泛化能力和处理效率。多学派方法或独立或结合，提升模型泛化与解释性。发掘数据的价值与含义。</a:t>
            </a:r>
            <a:endPar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3" name="出自【趣你的PPT】(微信:qunideppt)：最优质的PPT资源库"/>
          <p:cNvSpPr txBox="1"/>
          <p:nvPr/>
        </p:nvSpPr>
        <p:spPr>
          <a:xfrm>
            <a:off x="5340858" y="3376168"/>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算法</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4" name="出自【趣你的PPT】(微信:qunideppt)：最优质的PPT资源库"/>
          <p:cNvSpPr/>
          <p:nvPr/>
        </p:nvSpPr>
        <p:spPr>
          <a:xfrm>
            <a:off x="7933187" y="3818819"/>
            <a:ext cx="3102452"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GPU</a:t>
            </a:r>
            <a:r>
              <a:rPr lang="zh-CN" altLang="en-US" sz="1600" dirty="0">
                <a:solidFill>
                  <a:schemeClr val="dk1">
                    <a:lumMod val="100000"/>
                  </a:schemeClr>
                </a:solidFill>
                <a:latin typeface="楷体" panose="02010609060101010101" pitchFamily="49" charset="-122"/>
                <a:ea typeface="楷体" panose="02010609060101010101" pitchFamily="49" charset="-122"/>
              </a:rPr>
              <a:t>、</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TPU</a:t>
            </a:r>
            <a:r>
              <a:rPr lang="zh-CN" altLang="en-US" sz="1600" dirty="0">
                <a:solidFill>
                  <a:schemeClr val="dk1">
                    <a:lumMod val="100000"/>
                  </a:schemeClr>
                </a:solidFill>
                <a:latin typeface="楷体" panose="02010609060101010101" pitchFamily="49" charset="-122"/>
                <a:ea typeface="楷体" panose="02010609060101010101" pitchFamily="49" charset="-122"/>
              </a:rPr>
              <a:t>乃至</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NPU</a:t>
            </a:r>
            <a:r>
              <a:rPr lang="zh-CN" altLang="en-US" sz="1600" dirty="0">
                <a:solidFill>
                  <a:schemeClr val="dk1">
                    <a:lumMod val="100000"/>
                  </a:schemeClr>
                </a:solidFill>
                <a:latin typeface="楷体" panose="02010609060101010101" pitchFamily="49" charset="-122"/>
                <a:ea typeface="楷体" panose="02010609060101010101" pitchFamily="49" charset="-122"/>
              </a:rPr>
              <a:t>等专用芯片的出现，极大地提升了计算能力，使大规模模型训练成为可能，深度学习的突破与算力提升密切相关。多种不同的训练迭代和推理方式使得</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1600" dirty="0">
                <a:solidFill>
                  <a:schemeClr val="dk1">
                    <a:lumMod val="100000"/>
                  </a:schemeClr>
                </a:solidFill>
                <a:latin typeface="楷体" panose="02010609060101010101" pitchFamily="49" charset="-122"/>
                <a:ea typeface="楷体" panose="02010609060101010101" pitchFamily="49" charset="-122"/>
              </a:rPr>
              <a:t>模型取得显著提升，同时能够适应多种不同的场景环境。</a:t>
            </a:r>
            <a:endPar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5" name="出自【趣你的PPT】(微信:qunideppt)：最优质的PPT资源库"/>
          <p:cNvSpPr txBox="1"/>
          <p:nvPr/>
        </p:nvSpPr>
        <p:spPr>
          <a:xfrm>
            <a:off x="8770733" y="3405016"/>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算力</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2" name="Picture 2">
            <a:extLst>
              <a:ext uri="{FF2B5EF4-FFF2-40B4-BE49-F238E27FC236}">
                <a16:creationId xmlns:a16="http://schemas.microsoft.com/office/drawing/2014/main" id="{2D1015AD-0422-7573-9CC5-0CAAEBE76F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920" y="1430978"/>
            <a:ext cx="1835839" cy="18141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BDAB8F5-56AB-BEB5-CD5D-D71EE8A1031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87" b="9678"/>
          <a:stretch/>
        </p:blipFill>
        <p:spPr bwMode="auto">
          <a:xfrm>
            <a:off x="4954347" y="1456895"/>
            <a:ext cx="2072520" cy="181418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游戏机, 电子">
            <a:extLst>
              <a:ext uri="{FF2B5EF4-FFF2-40B4-BE49-F238E27FC236}">
                <a16:creationId xmlns:a16="http://schemas.microsoft.com/office/drawing/2014/main" id="{0722F967-2D56-1F3A-BD5E-C20202B605FA}"/>
              </a:ext>
            </a:extLst>
          </p:cNvPr>
          <p:cNvPicPr>
            <a:picLocks noChangeAspect="1"/>
          </p:cNvPicPr>
          <p:nvPr/>
        </p:nvPicPr>
        <p:blipFill>
          <a:blip r:embed="rId5" cstate="print">
            <a:extLst>
              <a:ext uri="{28A0092B-C50C-407E-A947-70E740481C1C}">
                <a14:useLocalDpi xmlns:a14="http://schemas.microsoft.com/office/drawing/2010/main" val="0"/>
              </a:ext>
            </a:extLst>
          </a:blip>
          <a:srcRect t="24803" b="14408"/>
          <a:stretch/>
        </p:blipFill>
        <p:spPr>
          <a:xfrm>
            <a:off x="7992204" y="1456895"/>
            <a:ext cx="2984419" cy="1814184"/>
          </a:xfrm>
          <a:prstGeom prst="rect">
            <a:avLst/>
          </a:prstGeom>
        </p:spPr>
      </p:pic>
      <p:sp>
        <p:nvSpPr>
          <p:cNvPr id="26" name="矩形 25">
            <a:extLst>
              <a:ext uri="{FF2B5EF4-FFF2-40B4-BE49-F238E27FC236}">
                <a16:creationId xmlns:a16="http://schemas.microsoft.com/office/drawing/2014/main" id="{98EA1FFA-7B3F-200A-897E-1BBE833D4C9B}"/>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B86A5FB-3B8B-3ED0-30C9-5F7895338CBE}"/>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28" name="图片 27" descr="徽标">
            <a:extLst>
              <a:ext uri="{FF2B5EF4-FFF2-40B4-BE49-F238E27FC236}">
                <a16:creationId xmlns:a16="http://schemas.microsoft.com/office/drawing/2014/main" id="{190F9686-CEA9-BDAA-E655-4DE44EF2F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48772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B0AFE9-6A80-A847-18D2-2CD737289A45}"/>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数据</a:t>
            </a:r>
          </a:p>
        </p:txBody>
      </p:sp>
      <p:sp>
        <p:nvSpPr>
          <p:cNvPr id="3" name="矩形 2">
            <a:extLst>
              <a:ext uri="{FF2B5EF4-FFF2-40B4-BE49-F238E27FC236}">
                <a16:creationId xmlns:a16="http://schemas.microsoft.com/office/drawing/2014/main" id="{5262A102-BB46-E208-D6E7-15C6BCA28AF9}"/>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F386874-D173-0001-86C1-F2C533EDA83A}"/>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D87DF27-E21E-DA79-DB8D-09571CD3F9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37671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061EB3-1CF2-084B-933D-2EB835E2457F}"/>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算法</a:t>
            </a:r>
          </a:p>
        </p:txBody>
      </p:sp>
      <p:sp>
        <p:nvSpPr>
          <p:cNvPr id="3" name="矩形 2">
            <a:extLst>
              <a:ext uri="{FF2B5EF4-FFF2-40B4-BE49-F238E27FC236}">
                <a16:creationId xmlns:a16="http://schemas.microsoft.com/office/drawing/2014/main" id="{1D4D4734-770D-92AD-B968-CA32F53CFDAB}"/>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10B1469-D991-68E5-8B5D-7DBC1917508A}"/>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9B166815-8719-6A82-513D-C678090ED0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67722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12C07EC-083B-2B1F-1ED9-0992591344A9}"/>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B90C34A-ACF6-79E1-55C2-CEBCEEFE4884}"/>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D00F69D4-97A7-5579-6762-B8CEDF25AC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3" name="文本框 2">
            <a:extLst>
              <a:ext uri="{FF2B5EF4-FFF2-40B4-BE49-F238E27FC236}">
                <a16:creationId xmlns:a16="http://schemas.microsoft.com/office/drawing/2014/main" id="{BF5D4AB2-B622-9AA2-98D5-56D06E7D935A}"/>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算力</a:t>
            </a:r>
          </a:p>
        </p:txBody>
      </p:sp>
    </p:spTree>
    <p:extLst>
      <p:ext uri="{BB962C8B-B14F-4D97-AF65-F5344CB8AC3E}">
        <p14:creationId xmlns:p14="http://schemas.microsoft.com/office/powerpoint/2010/main" val="118190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出自【趣你的PPT】(微信:qunideppt)：最优质的PPT资源库"/>
          <p:cNvSpPr/>
          <p:nvPr/>
        </p:nvSpPr>
        <p:spPr bwMode="auto">
          <a:xfrm flipH="1">
            <a:off x="5683700" y="4963043"/>
            <a:ext cx="707658" cy="15224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chemeClr val="dk2"/>
          </a:solidFill>
          <a:ln>
            <a:noFill/>
          </a:ln>
        </p:spPr>
        <p:txBody>
          <a:bodyPr vert="horz" wrap="square" lIns="91440" tIns="45720" rIns="91440" bIns="45720" numCol="1" anchor="t" anchorCtr="0" compatLnSpc="1"/>
          <a:lstStyle/>
          <a:p>
            <a:endParaRPr lang="id-ID" sz="1350"/>
          </a:p>
        </p:txBody>
      </p:sp>
      <p:sp>
        <p:nvSpPr>
          <p:cNvPr id="5" name="出自【趣你的PPT】(微信:qunideppt)：最优质的PPT资源库"/>
          <p:cNvSpPr/>
          <p:nvPr/>
        </p:nvSpPr>
        <p:spPr>
          <a:xfrm flipH="1">
            <a:off x="5498220" y="4616874"/>
            <a:ext cx="1078618" cy="314437"/>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出自【趣你的PPT】(微信:qunideppt)：最优质的PPT资源库"/>
          <p:cNvSpPr/>
          <p:nvPr/>
        </p:nvSpPr>
        <p:spPr>
          <a:xfrm flipH="1">
            <a:off x="5796951" y="5147019"/>
            <a:ext cx="481157" cy="102714"/>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出自【趣你的PPT】(微信:qunideppt)：最优质的PPT资源库"/>
          <p:cNvSpPr/>
          <p:nvPr/>
        </p:nvSpPr>
        <p:spPr bwMode="auto">
          <a:xfrm>
            <a:off x="5950972" y="4009324"/>
            <a:ext cx="140761" cy="416000"/>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 name="出自【趣你的PPT】(微信:qunideppt)：最优质的PPT资源库"/>
          <p:cNvSpPr/>
          <p:nvPr/>
        </p:nvSpPr>
        <p:spPr bwMode="auto">
          <a:xfrm>
            <a:off x="5991190" y="3935173"/>
            <a:ext cx="110598" cy="1281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 name="出自【趣你的PPT】(微信:qunideppt)：最优质的PPT资源库"/>
          <p:cNvSpPr/>
          <p:nvPr/>
        </p:nvSpPr>
        <p:spPr bwMode="auto">
          <a:xfrm>
            <a:off x="5978622" y="3981675"/>
            <a:ext cx="120652" cy="116882"/>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 name="出自【趣你的PPT】(微信:qunideppt)：最优质的PPT资源库"/>
          <p:cNvSpPr/>
          <p:nvPr/>
        </p:nvSpPr>
        <p:spPr bwMode="auto">
          <a:xfrm>
            <a:off x="5969825" y="4410242"/>
            <a:ext cx="36447" cy="60326"/>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1" name="出自【趣你的PPT】(微信:qunideppt)：最优质的PPT资源库"/>
          <p:cNvSpPr/>
          <p:nvPr/>
        </p:nvSpPr>
        <p:spPr bwMode="auto">
          <a:xfrm>
            <a:off x="6096760" y="4008067"/>
            <a:ext cx="139505" cy="416000"/>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2" name="出自【趣你的PPT】(微信:qunideppt)：最优质的PPT资源库"/>
          <p:cNvSpPr/>
          <p:nvPr/>
        </p:nvSpPr>
        <p:spPr bwMode="auto">
          <a:xfrm>
            <a:off x="6135721" y="3931403"/>
            <a:ext cx="110598" cy="1281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3" name="出自【趣你的PPT】(微信:qunideppt)：最优质的PPT资源库"/>
          <p:cNvSpPr/>
          <p:nvPr/>
        </p:nvSpPr>
        <p:spPr bwMode="auto">
          <a:xfrm>
            <a:off x="6124410" y="3980418"/>
            <a:ext cx="120652" cy="115625"/>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4" name="出自【趣你的PPT】(微信:qunideppt)：最优质的PPT资源库"/>
          <p:cNvSpPr/>
          <p:nvPr/>
        </p:nvSpPr>
        <p:spPr bwMode="auto">
          <a:xfrm>
            <a:off x="6115613" y="4406472"/>
            <a:ext cx="36447" cy="60326"/>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5" name="出自【趣你的PPT】(微信:qunideppt)：最优质的PPT资源库"/>
          <p:cNvSpPr/>
          <p:nvPr/>
        </p:nvSpPr>
        <p:spPr bwMode="auto">
          <a:xfrm>
            <a:off x="6223697" y="4010581"/>
            <a:ext cx="32677" cy="211142"/>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7" name="出自【趣你的PPT】(微信:qunideppt)：最优质的PPT资源库"/>
          <p:cNvSpPr/>
          <p:nvPr/>
        </p:nvSpPr>
        <p:spPr bwMode="auto">
          <a:xfrm>
            <a:off x="5245911" y="3945227"/>
            <a:ext cx="622114" cy="280266"/>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solidFill>
            <a:schemeClr val="dk2"/>
          </a:solidFill>
          <a:ln>
            <a:noFill/>
          </a:ln>
        </p:spPr>
        <p:txBody>
          <a:bodyPr vert="horz" wrap="square" lIns="91440" tIns="45720" rIns="91440" bIns="45720" numCol="1" anchor="t" anchorCtr="0" compatLnSpc="1"/>
          <a:lstStyle/>
          <a:p>
            <a:endParaRPr lang="id-ID" dirty="0"/>
          </a:p>
        </p:txBody>
      </p:sp>
      <p:sp>
        <p:nvSpPr>
          <p:cNvPr id="18" name="出自【趣你的PPT】(微信:qunideppt)：最优质的PPT资源库"/>
          <p:cNvSpPr>
            <a:spLocks noChangeArrowheads="1"/>
          </p:cNvSpPr>
          <p:nvPr/>
        </p:nvSpPr>
        <p:spPr bwMode="auto">
          <a:xfrm>
            <a:off x="5842888" y="4077191"/>
            <a:ext cx="18852" cy="203601"/>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19" name="出自【趣你的PPT】(微信:qunideppt)：最优质的PPT资源库"/>
          <p:cNvSpPr>
            <a:spLocks noChangeArrowheads="1"/>
          </p:cNvSpPr>
          <p:nvPr/>
        </p:nvSpPr>
        <p:spPr bwMode="auto">
          <a:xfrm>
            <a:off x="5821523" y="4258169"/>
            <a:ext cx="60326" cy="61583"/>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20" name="出自【趣你的PPT】(微信:qunideppt)：最优质的PPT资源库"/>
          <p:cNvSpPr/>
          <p:nvPr/>
        </p:nvSpPr>
        <p:spPr bwMode="auto">
          <a:xfrm>
            <a:off x="5813982" y="4290846"/>
            <a:ext cx="43988" cy="135734"/>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1" name="出自【趣你的PPT】(微信:qunideppt)：最优质的PPT资源库"/>
          <p:cNvSpPr/>
          <p:nvPr/>
        </p:nvSpPr>
        <p:spPr bwMode="auto">
          <a:xfrm>
            <a:off x="5849173" y="4290846"/>
            <a:ext cx="43988" cy="135734"/>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2" name="出自【趣你的PPT】(微信:qunideppt)：最优质的PPT资源库"/>
          <p:cNvSpPr/>
          <p:nvPr/>
        </p:nvSpPr>
        <p:spPr bwMode="auto">
          <a:xfrm>
            <a:off x="5370333" y="4167680"/>
            <a:ext cx="360701" cy="268954"/>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3" name="出自【趣你的PPT】(微信:qunideppt)：最优质的PPT资源库"/>
          <p:cNvSpPr>
            <a:spLocks noEditPoints="1"/>
          </p:cNvSpPr>
          <p:nvPr/>
        </p:nvSpPr>
        <p:spPr bwMode="auto">
          <a:xfrm>
            <a:off x="4719313" y="2235986"/>
            <a:ext cx="378296" cy="398404"/>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4" name="出自【趣你的PPT】(微信:qunideppt)：最优质的PPT资源库"/>
          <p:cNvSpPr>
            <a:spLocks noChangeArrowheads="1"/>
          </p:cNvSpPr>
          <p:nvPr/>
        </p:nvSpPr>
        <p:spPr bwMode="auto">
          <a:xfrm>
            <a:off x="7133617" y="2142984"/>
            <a:ext cx="111855" cy="111855"/>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25" name="出自【趣你的PPT】(微信:qunideppt)：最优质的PPT资源库"/>
          <p:cNvSpPr/>
          <p:nvPr/>
        </p:nvSpPr>
        <p:spPr bwMode="auto">
          <a:xfrm>
            <a:off x="7173834" y="2225932"/>
            <a:ext cx="175951" cy="366984"/>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6" name="出自【趣你的PPT】(微信:qunideppt)：最优质的PPT资源库"/>
          <p:cNvSpPr/>
          <p:nvPr/>
        </p:nvSpPr>
        <p:spPr bwMode="auto">
          <a:xfrm>
            <a:off x="7019248" y="2225932"/>
            <a:ext cx="188519" cy="361957"/>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7" name="出自【趣你的PPT】(微信:qunideppt)：最优质的PPT资源库"/>
          <p:cNvSpPr/>
          <p:nvPr/>
        </p:nvSpPr>
        <p:spPr bwMode="auto">
          <a:xfrm>
            <a:off x="7183889" y="2102766"/>
            <a:ext cx="20109" cy="62840"/>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8" name="出自【趣你的PPT】(微信:qunideppt)：最优质的PPT资源库"/>
          <p:cNvSpPr>
            <a:spLocks noEditPoints="1"/>
          </p:cNvSpPr>
          <p:nvPr/>
        </p:nvSpPr>
        <p:spPr bwMode="auto">
          <a:xfrm>
            <a:off x="6284023" y="1832556"/>
            <a:ext cx="178465" cy="482609"/>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9" name="出自【趣你的PPT】(微信:qunideppt)：最优质的PPT资源库"/>
          <p:cNvSpPr>
            <a:spLocks noEditPoints="1"/>
          </p:cNvSpPr>
          <p:nvPr/>
        </p:nvSpPr>
        <p:spPr bwMode="auto">
          <a:xfrm>
            <a:off x="6130694" y="1984627"/>
            <a:ext cx="483867" cy="17720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0" name="出自【趣你的PPT】(微信:qunideppt)：最优质的PPT资源库"/>
          <p:cNvSpPr>
            <a:spLocks noEditPoints="1"/>
          </p:cNvSpPr>
          <p:nvPr/>
        </p:nvSpPr>
        <p:spPr bwMode="auto">
          <a:xfrm>
            <a:off x="6167141" y="1875287"/>
            <a:ext cx="410972" cy="394634"/>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1" name="出自【趣你的PPT】(微信:qunideppt)：最优质的PPT资源库"/>
          <p:cNvSpPr>
            <a:spLocks noEditPoints="1"/>
          </p:cNvSpPr>
          <p:nvPr/>
        </p:nvSpPr>
        <p:spPr bwMode="auto">
          <a:xfrm>
            <a:off x="6167141" y="1875287"/>
            <a:ext cx="410972" cy="394634"/>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2" name="出自【趣你的PPT】(微信:qunideppt)：最优质的PPT资源库"/>
          <p:cNvSpPr>
            <a:spLocks noChangeArrowheads="1"/>
          </p:cNvSpPr>
          <p:nvPr/>
        </p:nvSpPr>
        <p:spPr bwMode="auto">
          <a:xfrm>
            <a:off x="6336809" y="2036156"/>
            <a:ext cx="74151" cy="74151"/>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33" name="出自【趣你的PPT】(微信:qunideppt)：最优质的PPT资源库"/>
          <p:cNvSpPr>
            <a:spLocks noEditPoints="1"/>
          </p:cNvSpPr>
          <p:nvPr/>
        </p:nvSpPr>
        <p:spPr bwMode="auto">
          <a:xfrm>
            <a:off x="6906136" y="1695565"/>
            <a:ext cx="203601" cy="385836"/>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4" name="出自【趣你的PPT】(微信:qunideppt)：最优质的PPT资源库"/>
          <p:cNvSpPr>
            <a:spLocks noChangeArrowheads="1"/>
          </p:cNvSpPr>
          <p:nvPr/>
        </p:nvSpPr>
        <p:spPr bwMode="auto">
          <a:xfrm>
            <a:off x="6804336" y="1694308"/>
            <a:ext cx="51529" cy="375782"/>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35" name="出自【趣你的PPT】(微信:qunideppt)：最优质的PPT资源库"/>
          <p:cNvSpPr>
            <a:spLocks noEditPoints="1"/>
          </p:cNvSpPr>
          <p:nvPr/>
        </p:nvSpPr>
        <p:spPr bwMode="auto">
          <a:xfrm>
            <a:off x="5135313" y="3587041"/>
            <a:ext cx="444905" cy="325510"/>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7" name="出自【趣你的PPT】(微信:qunideppt)：最优质的PPT资源库"/>
          <p:cNvSpPr/>
          <p:nvPr/>
        </p:nvSpPr>
        <p:spPr bwMode="auto">
          <a:xfrm>
            <a:off x="6392107" y="3912551"/>
            <a:ext cx="395891" cy="398404"/>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8" name="出自【趣你的PPT】(微信:qunideppt)：最优质的PPT资源库"/>
          <p:cNvSpPr>
            <a:spLocks noEditPoints="1"/>
          </p:cNvSpPr>
          <p:nvPr/>
        </p:nvSpPr>
        <p:spPr bwMode="auto">
          <a:xfrm>
            <a:off x="6394621" y="3920092"/>
            <a:ext cx="350646" cy="349389"/>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9" name="出自【趣你的PPT】(微信:qunideppt)：最优质的PPT资源库"/>
          <p:cNvSpPr/>
          <p:nvPr/>
        </p:nvSpPr>
        <p:spPr bwMode="auto">
          <a:xfrm>
            <a:off x="6385823" y="3926376"/>
            <a:ext cx="393377" cy="343105"/>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0" name="出自【趣你的PPT】(微信:qunideppt)：最优质的PPT资源库"/>
          <p:cNvSpPr/>
          <p:nvPr/>
        </p:nvSpPr>
        <p:spPr bwMode="auto">
          <a:xfrm>
            <a:off x="6480083" y="4297130"/>
            <a:ext cx="111855" cy="133220"/>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1" name="出自【趣你的PPT】(微信:qunideppt)：最优质的PPT资源库"/>
          <p:cNvSpPr/>
          <p:nvPr/>
        </p:nvSpPr>
        <p:spPr bwMode="auto">
          <a:xfrm>
            <a:off x="6579369" y="4297130"/>
            <a:ext cx="106828" cy="133220"/>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2" name="出自【趣你的PPT】(微信:qunideppt)：最优质的PPT资源库"/>
          <p:cNvSpPr/>
          <p:nvPr/>
        </p:nvSpPr>
        <p:spPr bwMode="auto">
          <a:xfrm>
            <a:off x="6392107" y="3912551"/>
            <a:ext cx="395891" cy="398404"/>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3" name="出自【趣你的PPT】(微信:qunideppt)：最优质的PPT资源库"/>
          <p:cNvSpPr>
            <a:spLocks noEditPoints="1"/>
          </p:cNvSpPr>
          <p:nvPr/>
        </p:nvSpPr>
        <p:spPr bwMode="auto">
          <a:xfrm>
            <a:off x="6394621" y="3920092"/>
            <a:ext cx="350646" cy="349389"/>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4" name="出自【趣你的PPT】(微信:qunideppt)：最优质的PPT资源库"/>
          <p:cNvSpPr/>
          <p:nvPr/>
        </p:nvSpPr>
        <p:spPr bwMode="auto">
          <a:xfrm>
            <a:off x="6385823" y="3926376"/>
            <a:ext cx="393377" cy="343105"/>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5" name="出自【趣你的PPT】(微信:qunideppt)：最优质的PPT资源库"/>
          <p:cNvSpPr>
            <a:spLocks noEditPoints="1"/>
          </p:cNvSpPr>
          <p:nvPr/>
        </p:nvSpPr>
        <p:spPr bwMode="auto">
          <a:xfrm>
            <a:off x="6718874" y="3389724"/>
            <a:ext cx="339335" cy="309172"/>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6" name="出自【趣你的PPT】(微信:qunideppt)：最优质的PPT资源库"/>
          <p:cNvSpPr/>
          <p:nvPr/>
        </p:nvSpPr>
        <p:spPr bwMode="auto">
          <a:xfrm>
            <a:off x="6806850" y="3675017"/>
            <a:ext cx="72894" cy="157100"/>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7" name="出自【趣你的PPT】(微信:qunideppt)：最优质的PPT资源库"/>
          <p:cNvSpPr/>
          <p:nvPr/>
        </p:nvSpPr>
        <p:spPr bwMode="auto">
          <a:xfrm>
            <a:off x="6776687" y="3722775"/>
            <a:ext cx="103057" cy="212399"/>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8" name="出自【趣你的PPT】(微信:qunideppt)：最优质的PPT资源库"/>
          <p:cNvSpPr/>
          <p:nvPr/>
        </p:nvSpPr>
        <p:spPr bwMode="auto">
          <a:xfrm>
            <a:off x="5835347" y="1343662"/>
            <a:ext cx="414742" cy="379552"/>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9" name="出自【趣你的PPT】(微信:qunideppt)：最优质的PPT资源库"/>
          <p:cNvSpPr>
            <a:spLocks noEditPoints="1"/>
          </p:cNvSpPr>
          <p:nvPr/>
        </p:nvSpPr>
        <p:spPr bwMode="auto">
          <a:xfrm>
            <a:off x="5712181" y="3450050"/>
            <a:ext cx="505232" cy="418513"/>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0" name="出自【趣你的PPT】(微信:qunideppt)：最优质的PPT资源库"/>
          <p:cNvSpPr>
            <a:spLocks noEditPoints="1"/>
          </p:cNvSpPr>
          <p:nvPr/>
        </p:nvSpPr>
        <p:spPr bwMode="auto">
          <a:xfrm>
            <a:off x="6605763" y="2616796"/>
            <a:ext cx="648506" cy="756591"/>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1" name="出自【趣你的PPT】(微信:qunideppt)：最优质的PPT资源库"/>
          <p:cNvSpPr>
            <a:spLocks noEditPoints="1"/>
          </p:cNvSpPr>
          <p:nvPr/>
        </p:nvSpPr>
        <p:spPr bwMode="auto">
          <a:xfrm>
            <a:off x="7097169" y="2837992"/>
            <a:ext cx="280266" cy="550476"/>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2" name="出自【趣你的PPT】(微信:qunideppt)：最优质的PPT资源库"/>
          <p:cNvSpPr>
            <a:spLocks noEditPoints="1"/>
          </p:cNvSpPr>
          <p:nvPr/>
        </p:nvSpPr>
        <p:spPr bwMode="auto">
          <a:xfrm>
            <a:off x="6119383" y="2908372"/>
            <a:ext cx="458731" cy="458731"/>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3" name="出自【趣你的PPT】(微信:qunideppt)：最优质的PPT资源库"/>
          <p:cNvSpPr/>
          <p:nvPr/>
        </p:nvSpPr>
        <p:spPr bwMode="auto">
          <a:xfrm>
            <a:off x="6203588" y="3054160"/>
            <a:ext cx="228737" cy="120652"/>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5" name="出自【趣你的PPT】(微信:qunideppt)：最优质的PPT资源库"/>
          <p:cNvSpPr/>
          <p:nvPr/>
        </p:nvSpPr>
        <p:spPr bwMode="auto">
          <a:xfrm>
            <a:off x="6302875" y="3569446"/>
            <a:ext cx="359443" cy="271468"/>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6" name="出自【趣你的PPT】(微信:qunideppt)：最优质的PPT资源库"/>
          <p:cNvSpPr/>
          <p:nvPr/>
        </p:nvSpPr>
        <p:spPr bwMode="auto">
          <a:xfrm>
            <a:off x="6463745" y="3499066"/>
            <a:ext cx="98030" cy="12442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7" name="出自【趣你的PPT】(微信:qunideppt)：最优质的PPT资源库"/>
          <p:cNvSpPr/>
          <p:nvPr/>
        </p:nvSpPr>
        <p:spPr bwMode="auto">
          <a:xfrm>
            <a:off x="5194382" y="1464314"/>
            <a:ext cx="537908" cy="437365"/>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8" name="出自【趣你的PPT】(微信:qunideppt)：最优质的PPT资源库"/>
          <p:cNvSpPr/>
          <p:nvPr/>
        </p:nvSpPr>
        <p:spPr bwMode="auto">
          <a:xfrm>
            <a:off x="5602840" y="1440436"/>
            <a:ext cx="148302" cy="203601"/>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9" name="出自【趣你的PPT】(微信:qunideppt)：最优质的PPT资源库"/>
          <p:cNvSpPr/>
          <p:nvPr/>
        </p:nvSpPr>
        <p:spPr bwMode="auto">
          <a:xfrm>
            <a:off x="5264762" y="1579939"/>
            <a:ext cx="407202" cy="266441"/>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0" name="出自【趣你的PPT】(微信:qunideppt)：最优质的PPT资源库"/>
          <p:cNvSpPr>
            <a:spLocks noEditPoints="1"/>
          </p:cNvSpPr>
          <p:nvPr/>
        </p:nvSpPr>
        <p:spPr bwMode="auto">
          <a:xfrm>
            <a:off x="4932968" y="1813703"/>
            <a:ext cx="235021" cy="412229"/>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1" name="出自【趣你的PPT】(微信:qunideppt)：最优质的PPT资源库"/>
          <p:cNvSpPr>
            <a:spLocks noEditPoints="1"/>
          </p:cNvSpPr>
          <p:nvPr/>
        </p:nvSpPr>
        <p:spPr bwMode="auto">
          <a:xfrm>
            <a:off x="4719313" y="2677122"/>
            <a:ext cx="439878" cy="478839"/>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2" name="出自【趣你的PPT】(微信:qunideppt)：最优质的PPT资源库"/>
          <p:cNvSpPr>
            <a:spLocks noEditPoints="1"/>
          </p:cNvSpPr>
          <p:nvPr/>
        </p:nvSpPr>
        <p:spPr bwMode="auto">
          <a:xfrm>
            <a:off x="6341836" y="1439178"/>
            <a:ext cx="418513" cy="410972"/>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3" name="出自【趣你的PPT】(微信:qunideppt)：最优质的PPT资源库"/>
          <p:cNvSpPr>
            <a:spLocks noEditPoints="1"/>
          </p:cNvSpPr>
          <p:nvPr/>
        </p:nvSpPr>
        <p:spPr bwMode="auto">
          <a:xfrm>
            <a:off x="4863443" y="3153664"/>
            <a:ext cx="407202" cy="412229"/>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4" name="出自【趣你的PPT】(微信:qunideppt)：最优质的PPT资源库"/>
          <p:cNvSpPr>
            <a:spLocks noChangeArrowheads="1"/>
          </p:cNvSpPr>
          <p:nvPr/>
        </p:nvSpPr>
        <p:spPr bwMode="auto">
          <a:xfrm>
            <a:off x="6443636" y="2762584"/>
            <a:ext cx="49643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5" name="出自【趣你的PPT】(微信:qunideppt)：最优质的PPT资源库"/>
          <p:cNvSpPr>
            <a:spLocks noChangeArrowheads="1"/>
          </p:cNvSpPr>
          <p:nvPr/>
        </p:nvSpPr>
        <p:spPr bwMode="auto">
          <a:xfrm>
            <a:off x="6463745" y="2712312"/>
            <a:ext cx="456217"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6" name="出自【趣你的PPT】(微信:qunideppt)：最优质的PPT资源库"/>
          <p:cNvSpPr>
            <a:spLocks noChangeArrowheads="1"/>
          </p:cNvSpPr>
          <p:nvPr/>
        </p:nvSpPr>
        <p:spPr bwMode="auto">
          <a:xfrm>
            <a:off x="6643467" y="2660783"/>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7" name="出自【趣你的PPT】(微信:qunideppt)：最优质的PPT资源库"/>
          <p:cNvSpPr>
            <a:spLocks noChangeArrowheads="1"/>
          </p:cNvSpPr>
          <p:nvPr/>
        </p:nvSpPr>
        <p:spPr bwMode="auto">
          <a:xfrm>
            <a:off x="6661062" y="2476035"/>
            <a:ext cx="61583"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8" name="出自【趣你的PPT】(微信:qunideppt)：最优质的PPT资源库"/>
          <p:cNvSpPr>
            <a:spLocks noChangeArrowheads="1"/>
          </p:cNvSpPr>
          <p:nvPr/>
        </p:nvSpPr>
        <p:spPr bwMode="auto">
          <a:xfrm>
            <a:off x="6643467" y="2465980"/>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9" name="出自【趣你的PPT】(微信:qunideppt)：最优质的PPT资源库"/>
          <p:cNvSpPr>
            <a:spLocks noChangeArrowheads="1"/>
          </p:cNvSpPr>
          <p:nvPr/>
        </p:nvSpPr>
        <p:spPr bwMode="auto">
          <a:xfrm>
            <a:off x="6790511" y="2660783"/>
            <a:ext cx="94260"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0" name="出自【趣你的PPT】(微信:qunideppt)：最优质的PPT资源库"/>
          <p:cNvSpPr>
            <a:spLocks noChangeArrowheads="1"/>
          </p:cNvSpPr>
          <p:nvPr/>
        </p:nvSpPr>
        <p:spPr bwMode="auto">
          <a:xfrm>
            <a:off x="6806850" y="2476035"/>
            <a:ext cx="60326"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1" name="出自【趣你的PPT】(微信:qunideppt)：最优质的PPT资源库"/>
          <p:cNvSpPr>
            <a:spLocks noChangeArrowheads="1"/>
          </p:cNvSpPr>
          <p:nvPr/>
        </p:nvSpPr>
        <p:spPr bwMode="auto">
          <a:xfrm>
            <a:off x="6790511" y="2465980"/>
            <a:ext cx="94260"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2" name="出自【趣你的PPT】(微信:qunideppt)：最优质的PPT资源库"/>
          <p:cNvSpPr>
            <a:spLocks noChangeArrowheads="1"/>
          </p:cNvSpPr>
          <p:nvPr/>
        </p:nvSpPr>
        <p:spPr bwMode="auto">
          <a:xfrm>
            <a:off x="6498935" y="2660783"/>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3" name="出自【趣你的PPT】(微信:qunideppt)：最优质的PPT资源库"/>
          <p:cNvSpPr>
            <a:spLocks noChangeArrowheads="1"/>
          </p:cNvSpPr>
          <p:nvPr/>
        </p:nvSpPr>
        <p:spPr bwMode="auto">
          <a:xfrm>
            <a:off x="6515274" y="2476035"/>
            <a:ext cx="62840"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4" name="出自【趣你的PPT】(微信:qunideppt)：最优质的PPT资源库"/>
          <p:cNvSpPr>
            <a:spLocks noChangeArrowheads="1"/>
          </p:cNvSpPr>
          <p:nvPr/>
        </p:nvSpPr>
        <p:spPr bwMode="auto">
          <a:xfrm>
            <a:off x="6498935" y="2465980"/>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5" name="出自【趣你的PPT】(微信:qunideppt)：最优质的PPT资源库"/>
          <p:cNvSpPr>
            <a:spLocks noChangeArrowheads="1"/>
          </p:cNvSpPr>
          <p:nvPr/>
        </p:nvSpPr>
        <p:spPr bwMode="auto">
          <a:xfrm>
            <a:off x="6463745" y="2410681"/>
            <a:ext cx="456217"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6" name="出自【趣你的PPT】(微信:qunideppt)：最优质的PPT资源库"/>
          <p:cNvSpPr/>
          <p:nvPr/>
        </p:nvSpPr>
        <p:spPr bwMode="auto">
          <a:xfrm>
            <a:off x="6463745" y="2264893"/>
            <a:ext cx="456217" cy="145788"/>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7" name="出自【趣你的PPT】(微信:qunideppt)：最优质的PPT资源库"/>
          <p:cNvSpPr>
            <a:spLocks noEditPoints="1"/>
          </p:cNvSpPr>
          <p:nvPr/>
        </p:nvSpPr>
        <p:spPr bwMode="auto">
          <a:xfrm>
            <a:off x="5209463" y="2396856"/>
            <a:ext cx="633425" cy="413486"/>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8" name="出自【趣你的PPT】(微信:qunideppt)：最优质的PPT资源库"/>
          <p:cNvSpPr>
            <a:spLocks noEditPoints="1"/>
          </p:cNvSpPr>
          <p:nvPr/>
        </p:nvSpPr>
        <p:spPr bwMode="auto">
          <a:xfrm>
            <a:off x="6607019" y="2850559"/>
            <a:ext cx="148302" cy="258900"/>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9" name="出自【趣你的PPT】(微信:qunideppt)：最优质的PPT资源库"/>
          <p:cNvSpPr>
            <a:spLocks noEditPoints="1"/>
          </p:cNvSpPr>
          <p:nvPr/>
        </p:nvSpPr>
        <p:spPr bwMode="auto">
          <a:xfrm>
            <a:off x="5312520" y="1963262"/>
            <a:ext cx="297861" cy="364471"/>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0" name="出自【趣你的PPT】(微信:qunideppt)：最优质的PPT资源库"/>
          <p:cNvSpPr>
            <a:spLocks noEditPoints="1"/>
          </p:cNvSpPr>
          <p:nvPr/>
        </p:nvSpPr>
        <p:spPr bwMode="auto">
          <a:xfrm>
            <a:off x="5885619" y="2346584"/>
            <a:ext cx="451190" cy="452446"/>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1" name="出自【趣你的PPT】(微信:qunideppt)：最优质的PPT资源库"/>
          <p:cNvSpPr>
            <a:spLocks noEditPoints="1"/>
          </p:cNvSpPr>
          <p:nvPr/>
        </p:nvSpPr>
        <p:spPr bwMode="auto">
          <a:xfrm>
            <a:off x="5435686" y="2929737"/>
            <a:ext cx="509002" cy="385836"/>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2" name="出自【趣你的PPT】(微信:qunideppt)：最优质的PPT资源库"/>
          <p:cNvSpPr/>
          <p:nvPr/>
        </p:nvSpPr>
        <p:spPr bwMode="auto">
          <a:xfrm>
            <a:off x="5658139" y="2364179"/>
            <a:ext cx="169668" cy="126937"/>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3" name="出自【趣你的PPT】(微信:qunideppt)：最优质的PPT资源库"/>
          <p:cNvSpPr/>
          <p:nvPr/>
        </p:nvSpPr>
        <p:spPr bwMode="auto">
          <a:xfrm>
            <a:off x="5733547" y="2331503"/>
            <a:ext cx="46502" cy="57813"/>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4" name="出自【趣你的PPT】(微信:qunideppt)：最优质的PPT资源库"/>
          <p:cNvSpPr>
            <a:spLocks noEditPoints="1"/>
          </p:cNvSpPr>
          <p:nvPr/>
        </p:nvSpPr>
        <p:spPr bwMode="auto">
          <a:xfrm>
            <a:off x="5469620" y="3389724"/>
            <a:ext cx="178465" cy="247589"/>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5" name="出自【趣你的PPT】(微信:qunideppt)：最优质的PPT资源库"/>
          <p:cNvSpPr>
            <a:spLocks noEditPoints="1"/>
          </p:cNvSpPr>
          <p:nvPr/>
        </p:nvSpPr>
        <p:spPr bwMode="auto">
          <a:xfrm>
            <a:off x="6840783" y="2120361"/>
            <a:ext cx="223710" cy="245075"/>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6" name="出自【趣你的PPT】(微信:qunideppt)：最优质的PPT资源库"/>
          <p:cNvSpPr>
            <a:spLocks noEditPoints="1"/>
          </p:cNvSpPr>
          <p:nvPr/>
        </p:nvSpPr>
        <p:spPr bwMode="auto">
          <a:xfrm>
            <a:off x="5722235" y="1791081"/>
            <a:ext cx="338078" cy="486380"/>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7" name="出自【趣你的PPT】(微信:qunideppt)：最优质的PPT资源库"/>
          <p:cNvSpPr>
            <a:spLocks noEditPoints="1"/>
          </p:cNvSpPr>
          <p:nvPr/>
        </p:nvSpPr>
        <p:spPr bwMode="auto">
          <a:xfrm>
            <a:off x="5601583" y="1721958"/>
            <a:ext cx="194804" cy="172181"/>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8" name="出自【趣你的PPT】(微信:qunideppt)：最优质的PPT资源库"/>
          <p:cNvSpPr/>
          <p:nvPr/>
        </p:nvSpPr>
        <p:spPr bwMode="auto">
          <a:xfrm>
            <a:off x="5546284" y="1825015"/>
            <a:ext cx="85462" cy="54043"/>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9" name="出自【趣你的PPT】(微信:qunideppt)：最优质的PPT资源库"/>
          <p:cNvSpPr/>
          <p:nvPr/>
        </p:nvSpPr>
        <p:spPr bwMode="auto">
          <a:xfrm>
            <a:off x="5492242" y="1832556"/>
            <a:ext cx="115625" cy="70381"/>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0" name="出自【趣你的PPT】(微信:qunideppt)：最优质的PPT资源库"/>
          <p:cNvSpPr>
            <a:spLocks noEditPoints="1"/>
          </p:cNvSpPr>
          <p:nvPr/>
        </p:nvSpPr>
        <p:spPr bwMode="auto">
          <a:xfrm>
            <a:off x="5425632" y="2750016"/>
            <a:ext cx="353160" cy="125679"/>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1" name="出自【趣你的PPT】(微信:qunideppt)：最优质的PPT资源库"/>
          <p:cNvSpPr/>
          <p:nvPr/>
        </p:nvSpPr>
        <p:spPr bwMode="auto">
          <a:xfrm>
            <a:off x="6888541" y="3074269"/>
            <a:ext cx="194804" cy="25010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2" name="出自【趣你的PPT】(微信:qunideppt)：最优质的PPT资源库"/>
          <p:cNvSpPr/>
          <p:nvPr/>
        </p:nvSpPr>
        <p:spPr bwMode="auto">
          <a:xfrm>
            <a:off x="6999139" y="3065471"/>
            <a:ext cx="94260" cy="65353"/>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3" name="出自【趣你的PPT】(微信:qunideppt)：最优质的PPT资源库"/>
          <p:cNvSpPr/>
          <p:nvPr/>
        </p:nvSpPr>
        <p:spPr bwMode="auto">
          <a:xfrm>
            <a:off x="6926245" y="3117000"/>
            <a:ext cx="129450" cy="179722"/>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4" name="出自【趣你的PPT】(微信:qunideppt)：最优质的PPT资源库"/>
          <p:cNvSpPr>
            <a:spLocks noEditPoints="1"/>
          </p:cNvSpPr>
          <p:nvPr/>
        </p:nvSpPr>
        <p:spPr bwMode="auto">
          <a:xfrm>
            <a:off x="6624614" y="2093969"/>
            <a:ext cx="175951" cy="128193"/>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5" name="出自【趣你的PPT】(微信:qunideppt)：最优质的PPT资源库"/>
          <p:cNvSpPr/>
          <p:nvPr/>
        </p:nvSpPr>
        <p:spPr bwMode="auto">
          <a:xfrm>
            <a:off x="5157935" y="2933508"/>
            <a:ext cx="163383" cy="211142"/>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6" name="出自【趣你的PPT】(微信:qunideppt)：最优质的PPT资源库"/>
          <p:cNvSpPr/>
          <p:nvPr/>
        </p:nvSpPr>
        <p:spPr bwMode="auto">
          <a:xfrm>
            <a:off x="5147881" y="2925967"/>
            <a:ext cx="80435" cy="55299"/>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7" name="出自【趣你的PPT】(微信:qunideppt)：最优质的PPT资源库"/>
          <p:cNvSpPr/>
          <p:nvPr/>
        </p:nvSpPr>
        <p:spPr bwMode="auto">
          <a:xfrm>
            <a:off x="5180557" y="2971212"/>
            <a:ext cx="110598" cy="152073"/>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8" name="出自【趣你的PPT】(微信:qunideppt)：最优质的PPT资源库"/>
          <p:cNvSpPr>
            <a:spLocks noEditPoints="1"/>
          </p:cNvSpPr>
          <p:nvPr/>
        </p:nvSpPr>
        <p:spPr bwMode="auto">
          <a:xfrm>
            <a:off x="6235008" y="4240575"/>
            <a:ext cx="173438" cy="189776"/>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9" name="出自【趣你的PPT】(微信:qunideppt)：最优质的PPT资源库"/>
          <p:cNvSpPr/>
          <p:nvPr/>
        </p:nvSpPr>
        <p:spPr bwMode="auto">
          <a:xfrm>
            <a:off x="6025123" y="2990063"/>
            <a:ext cx="50272" cy="47758"/>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0" name="出自【趣你的PPT】(微信:qunideppt)：最优质的PPT资源库"/>
          <p:cNvSpPr/>
          <p:nvPr/>
        </p:nvSpPr>
        <p:spPr bwMode="auto">
          <a:xfrm>
            <a:off x="6013812" y="2845532"/>
            <a:ext cx="46502" cy="155843"/>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1" name="出自【趣你的PPT】(微信:qunideppt)：最优质的PPT资源库"/>
          <p:cNvSpPr/>
          <p:nvPr/>
        </p:nvSpPr>
        <p:spPr bwMode="auto">
          <a:xfrm>
            <a:off x="6046489" y="2870668"/>
            <a:ext cx="100544" cy="134477"/>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2" name="出自【趣你的PPT】(微信:qunideppt)：最优质的PPT资源库"/>
          <p:cNvSpPr/>
          <p:nvPr/>
        </p:nvSpPr>
        <p:spPr bwMode="auto">
          <a:xfrm>
            <a:off x="6037691" y="3026511"/>
            <a:ext cx="12568" cy="25136"/>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3" name="出自【趣你的PPT】(微信:qunideppt)：最优质的PPT资源库"/>
          <p:cNvSpPr>
            <a:spLocks noEditPoints="1"/>
          </p:cNvSpPr>
          <p:nvPr/>
        </p:nvSpPr>
        <p:spPr bwMode="auto">
          <a:xfrm>
            <a:off x="5997474" y="1753377"/>
            <a:ext cx="174695" cy="187263"/>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4" name="出自【趣你的PPT】(微信:qunideppt)：最优质的PPT资源库"/>
          <p:cNvSpPr/>
          <p:nvPr/>
        </p:nvSpPr>
        <p:spPr>
          <a:xfrm>
            <a:off x="224895" y="1059314"/>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05" name="出自【趣你的PPT】(微信:qunideppt)：最优质的PPT资源库"/>
          <p:cNvSpPr txBox="1"/>
          <p:nvPr/>
        </p:nvSpPr>
        <p:spPr>
          <a:xfrm>
            <a:off x="1004750" y="1132352"/>
            <a:ext cx="2774655"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effectLst/>
                <a:latin typeface="楷体" panose="02010609060101010101" pitchFamily="49" charset="-122"/>
                <a:ea typeface="楷体" panose="02010609060101010101" pitchFamily="49" charset="-122"/>
                <a:cs typeface="Times New Roman" panose="02020603050405020304" pitchFamily="18" charset="0"/>
              </a:rPr>
              <a:t>多模型混合</a:t>
            </a:r>
            <a:endParaRPr lang="en-US" sz="2000" b="1"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06" name="出自【趣你的PPT】(微信:qunideppt)：最优质的PPT资源库"/>
          <p:cNvSpPr txBox="1"/>
          <p:nvPr/>
        </p:nvSpPr>
        <p:spPr>
          <a:xfrm>
            <a:off x="904681" y="1611762"/>
            <a:ext cx="3737044" cy="1142620"/>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这种混合不仅包括将不同类型的数据（如文本、图像、声音等）处理模型集成在一起，也涵盖了将多个专业化的模型组合在一个更大的框架中来处理特定的任务。</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07" name="出自【趣你的PPT】(微信:qunideppt)：最优质的PPT资源库"/>
          <p:cNvSpPr/>
          <p:nvPr/>
        </p:nvSpPr>
        <p:spPr>
          <a:xfrm>
            <a:off x="11199297" y="1057905"/>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出自【趣你的PPT】(微信:qunideppt)：最优质的PPT资源库"/>
          <p:cNvSpPr txBox="1"/>
          <p:nvPr/>
        </p:nvSpPr>
        <p:spPr>
          <a:xfrm>
            <a:off x="9503791" y="1168765"/>
            <a:ext cx="1538691"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跨学科融合</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09" name="出自【趣你的PPT】(微信:qunideppt)：最优质的PPT资源库"/>
          <p:cNvSpPr txBox="1"/>
          <p:nvPr/>
        </p:nvSpPr>
        <p:spPr>
          <a:xfrm>
            <a:off x="7999110" y="1643961"/>
            <a:ext cx="2805552" cy="847155"/>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将计算机科学与其他学科如心理学、生物学等结合，以促进更深入的理解和更广泛的应用。</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0" name="出自【趣你的PPT】(微信:qunideppt)：最优质的PPT资源库"/>
          <p:cNvSpPr/>
          <p:nvPr/>
        </p:nvSpPr>
        <p:spPr>
          <a:xfrm>
            <a:off x="224895" y="2956349"/>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1" name="出自【趣你的PPT】(微信:qunideppt)：最优质的PPT资源库"/>
          <p:cNvSpPr txBox="1"/>
          <p:nvPr/>
        </p:nvSpPr>
        <p:spPr>
          <a:xfrm>
            <a:off x="1033074" y="3037821"/>
            <a:ext cx="1295287" cy="409664"/>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端侧</a:t>
            </a:r>
            <a:r>
              <a:rPr lang="en-US" altLang="zh-CN" sz="2400" kern="100" dirty="0">
                <a:latin typeface="JetBrains Mono" panose="02000009000000000000" pitchFamily="49" charset="0"/>
                <a:ea typeface="JetBrains Mono" panose="02000009000000000000" pitchFamily="49" charset="0"/>
                <a:cs typeface="JetBrains Mono" panose="02000009000000000000" pitchFamily="49" charset="0"/>
              </a:rPr>
              <a:t>AI</a:t>
            </a:r>
            <a:endParaRPr lang="en-US" kern="100" dirty="0">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endParaRPr>
          </a:p>
        </p:txBody>
      </p:sp>
      <p:sp>
        <p:nvSpPr>
          <p:cNvPr id="112" name="出自【趣你的PPT】(微信:qunideppt)：最优质的PPT资源库"/>
          <p:cNvSpPr txBox="1"/>
          <p:nvPr/>
        </p:nvSpPr>
        <p:spPr>
          <a:xfrm>
            <a:off x="910795" y="3589479"/>
            <a:ext cx="2905041" cy="847155"/>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针对移动设备和边缘计算的优化，使大模型能够在低功耗设备上运行，提供即时响应的服务。</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3" name="出自【趣你的PPT】(微信:qunideppt)：最优质的PPT资源库"/>
          <p:cNvSpPr/>
          <p:nvPr/>
        </p:nvSpPr>
        <p:spPr>
          <a:xfrm>
            <a:off x="11199297" y="2954940"/>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14" name="出自【趣你的PPT】(微信:qunideppt)：最优质的PPT资源库"/>
          <p:cNvSpPr txBox="1"/>
          <p:nvPr/>
        </p:nvSpPr>
        <p:spPr>
          <a:xfrm>
            <a:off x="7704932" y="3103533"/>
            <a:ext cx="3304782"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模型压缩与优化</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轻量化</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15" name="出自【趣你的PPT】(微信:qunideppt)：最优质的PPT资源库"/>
          <p:cNvSpPr txBox="1"/>
          <p:nvPr/>
        </p:nvSpPr>
        <p:spPr>
          <a:xfrm>
            <a:off x="7474207" y="3688886"/>
            <a:ext cx="3330455" cy="551689"/>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通过模型压缩、蒸馏等技术减少模型大小，提高推理速度，降低部署成本。</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6" name="出自【趣你的PPT】(微信:qunideppt)：最优质的PPT资源库"/>
          <p:cNvSpPr/>
          <p:nvPr/>
        </p:nvSpPr>
        <p:spPr>
          <a:xfrm>
            <a:off x="224895" y="4777184"/>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17" name="出自【趣你的PPT】(微信:qunideppt)：最优质的PPT资源库"/>
          <p:cNvSpPr txBox="1"/>
          <p:nvPr/>
        </p:nvSpPr>
        <p:spPr>
          <a:xfrm>
            <a:off x="1033074" y="4873971"/>
            <a:ext cx="2684669" cy="40966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kern="100" dirty="0">
                <a:latin typeface="JetBrains Mono" panose="02000009000000000000" pitchFamily="49" charset="0"/>
                <a:ea typeface="JetBrains Mono" panose="02000009000000000000" pitchFamily="49" charset="0"/>
                <a:cs typeface="JetBrains Mono" panose="02000009000000000000" pitchFamily="49" charset="0"/>
              </a:rPr>
              <a:t>Agents</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（智能体）</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18" name="出自【趣你的PPT】(微信:qunideppt)：最优质的PPT资源库"/>
          <p:cNvSpPr txBox="1"/>
          <p:nvPr/>
        </p:nvSpPr>
        <p:spPr>
          <a:xfrm>
            <a:off x="904681" y="5388358"/>
            <a:ext cx="3861783" cy="551689"/>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大模型与智能体技术的结合，使模型能够执行更复杂的任务，例如规划、决策和交互。</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9" name="出自【趣你的PPT】(微信:qunideppt)：最优质的PPT资源库"/>
          <p:cNvSpPr/>
          <p:nvPr/>
        </p:nvSpPr>
        <p:spPr>
          <a:xfrm>
            <a:off x="11199297" y="4775775"/>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0" name="出自【趣你的PPT】(微信:qunideppt)：最优质的PPT资源库"/>
          <p:cNvSpPr txBox="1"/>
          <p:nvPr/>
        </p:nvSpPr>
        <p:spPr>
          <a:xfrm>
            <a:off x="6682918" y="4819226"/>
            <a:ext cx="4359564"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通用人工智能</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（多模态</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多任务）</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 </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21" name="出自【趣你的PPT】(微信:qunideppt)：最优质的PPT资源库"/>
          <p:cNvSpPr txBox="1"/>
          <p:nvPr/>
        </p:nvSpPr>
        <p:spPr>
          <a:xfrm>
            <a:off x="7646440" y="5373240"/>
            <a:ext cx="3158222" cy="847155"/>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朝着构建能够处理广泛任务的通用人工智能方向发展，这要求模型具备更强的适应性和自我规划能力。</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22" name="文本框 121">
            <a:extLst>
              <a:ext uri="{FF2B5EF4-FFF2-40B4-BE49-F238E27FC236}">
                <a16:creationId xmlns:a16="http://schemas.microsoft.com/office/drawing/2014/main" id="{01C086BB-9D22-4368-91C7-8688F42955D8}"/>
              </a:ext>
            </a:extLst>
          </p:cNvPr>
          <p:cNvSpPr txBox="1"/>
          <p:nvPr/>
        </p:nvSpPr>
        <p:spPr>
          <a:xfrm>
            <a:off x="291452" y="93521"/>
            <a:ext cx="3727048" cy="584775"/>
          </a:xfrm>
          <a:prstGeom prst="rect">
            <a:avLst/>
          </a:prstGeom>
          <a:noFill/>
        </p:spPr>
        <p:txBody>
          <a:bodyPr wrap="square" rtlCol="0">
            <a:spAutoFit/>
          </a:bodyPr>
          <a:lstStyle/>
          <a:p>
            <a:r>
              <a:rPr lang="zh-CN" altLang="en-US" sz="3200" b="1" dirty="0">
                <a:solidFill>
                  <a:schemeClr val="dk1">
                    <a:lumMod val="100000"/>
                  </a:schemeClr>
                </a:solidFill>
                <a:latin typeface="楷体" panose="02010609060101010101" pitchFamily="49" charset="-122"/>
                <a:ea typeface="楷体" panose="02010609060101010101" pitchFamily="49" charset="-122"/>
              </a:rPr>
              <a:t>大模型技术趋势</a:t>
            </a:r>
          </a:p>
        </p:txBody>
      </p:sp>
      <p:sp>
        <p:nvSpPr>
          <p:cNvPr id="2" name="矩形 1">
            <a:extLst>
              <a:ext uri="{FF2B5EF4-FFF2-40B4-BE49-F238E27FC236}">
                <a16:creationId xmlns:a16="http://schemas.microsoft.com/office/drawing/2014/main" id="{0E7B83DC-CE28-D3F3-D578-9751ED017DDD}"/>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2929A5-7D17-5C8C-EC87-D1B01D86F957}"/>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6" name="图片 15" descr="徽标">
            <a:extLst>
              <a:ext uri="{FF2B5EF4-FFF2-40B4-BE49-F238E27FC236}">
                <a16:creationId xmlns:a16="http://schemas.microsoft.com/office/drawing/2014/main" id="{D1F37161-F22E-6422-2043-310CFA13A7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137369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10DA9A-741A-0455-47D5-92838EC85FC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sp>
        <p:nvSpPr>
          <p:cNvPr id="11" name="文本框 10"/>
          <p:cNvSpPr txBox="1"/>
          <p:nvPr/>
        </p:nvSpPr>
        <p:spPr>
          <a:xfrm>
            <a:off x="3286454" y="4124280"/>
            <a:ext cx="561909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国内</a:t>
            </a:r>
            <a:r>
              <a:rPr lang="en-US" altLang="zh-CN" sz="4400"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模型发展</a:t>
            </a:r>
            <a:endParaRPr lang="zh-CN" altLang="en-US" sz="4800" b="1" dirty="0">
              <a:solidFill>
                <a:srgbClr val="1F2B37"/>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descr="徽标">
            <a:extLst>
              <a:ext uri="{FF2B5EF4-FFF2-40B4-BE49-F238E27FC236}">
                <a16:creationId xmlns:a16="http://schemas.microsoft.com/office/drawing/2014/main" id="{E59777A4-3C29-824B-8A10-A546D2D2F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01070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一些文字和图案&#10;&#10;中度可信度">
            <a:extLst>
              <a:ext uri="{FF2B5EF4-FFF2-40B4-BE49-F238E27FC236}">
                <a16:creationId xmlns:a16="http://schemas.microsoft.com/office/drawing/2014/main" id="{17B915ED-2D8B-F3DA-83F2-7D3E5A5D0804}"/>
              </a:ext>
            </a:extLst>
          </p:cNvPr>
          <p:cNvPicPr>
            <a:picLocks noChangeAspect="1"/>
          </p:cNvPicPr>
          <p:nvPr/>
        </p:nvPicPr>
        <p:blipFill>
          <a:blip r:embed="rId2">
            <a:extLst>
              <a:ext uri="{28A0092B-C50C-407E-A947-70E740481C1C}">
                <a14:useLocalDpi xmlns:a14="http://schemas.microsoft.com/office/drawing/2010/main" val="0"/>
              </a:ext>
            </a:extLst>
          </a:blip>
          <a:srcRect t="41184" b="1630"/>
          <a:stretch/>
        </p:blipFill>
        <p:spPr>
          <a:xfrm>
            <a:off x="0" y="1412177"/>
            <a:ext cx="12192000" cy="3921824"/>
          </a:xfrm>
          <a:prstGeom prst="rect">
            <a:avLst/>
          </a:prstGeom>
        </p:spPr>
      </p:pic>
      <p:sp>
        <p:nvSpPr>
          <p:cNvPr id="2" name="矩形 1">
            <a:extLst>
              <a:ext uri="{FF2B5EF4-FFF2-40B4-BE49-F238E27FC236}">
                <a16:creationId xmlns:a16="http://schemas.microsoft.com/office/drawing/2014/main" id="{0FD5367E-31A1-4E80-C6AF-674B1F13DA66}"/>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CD0A33-4260-AB3E-8F8D-4E2BD2159103}"/>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55F403E1-5AAF-9FD5-AFCE-26322F940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8" name="文本框 7">
            <a:extLst>
              <a:ext uri="{FF2B5EF4-FFF2-40B4-BE49-F238E27FC236}">
                <a16:creationId xmlns:a16="http://schemas.microsoft.com/office/drawing/2014/main" id="{C77908BA-7893-136E-D05A-913E8575F6B0}"/>
              </a:ext>
            </a:extLst>
          </p:cNvPr>
          <p:cNvSpPr txBox="1"/>
          <p:nvPr/>
        </p:nvSpPr>
        <p:spPr>
          <a:xfrm>
            <a:off x="329552" y="124299"/>
            <a:ext cx="3727048" cy="584775"/>
          </a:xfrm>
          <a:prstGeom prst="rect">
            <a:avLst/>
          </a:prstGeom>
          <a:noFill/>
        </p:spPr>
        <p:txBody>
          <a:bodyPr wrap="square" rtlCol="0">
            <a:spAutoFit/>
          </a:bodyPr>
          <a:lstStyle/>
          <a:p>
            <a:r>
              <a:rPr lang="zh-CN" altLang="en-US" sz="3200" b="1" dirty="0">
                <a:solidFill>
                  <a:schemeClr val="dk1">
                    <a:lumMod val="100000"/>
                  </a:schemeClr>
                </a:solidFill>
                <a:latin typeface="楷体" panose="02010609060101010101" pitchFamily="49" charset="-122"/>
                <a:ea typeface="楷体" panose="02010609060101010101" pitchFamily="49" charset="-122"/>
              </a:rPr>
              <a:t>国产主流</a:t>
            </a:r>
            <a:r>
              <a:rPr lang="en-US" altLang="zh-CN" sz="3200"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3200" b="1" dirty="0">
                <a:solidFill>
                  <a:schemeClr val="dk1">
                    <a:lumMod val="100000"/>
                  </a:schemeClr>
                </a:solidFill>
                <a:latin typeface="楷体" panose="02010609060101010101" pitchFamily="49" charset="-122"/>
                <a:ea typeface="楷体" panose="02010609060101010101" pitchFamily="49" charset="-122"/>
              </a:rPr>
              <a:t>系列</a:t>
            </a:r>
          </a:p>
        </p:txBody>
      </p:sp>
    </p:spTree>
    <p:extLst>
      <p:ext uri="{BB962C8B-B14F-4D97-AF65-F5344CB8AC3E}">
        <p14:creationId xmlns:p14="http://schemas.microsoft.com/office/powerpoint/2010/main" val="190020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2301" y="-50"/>
            <a:ext cx="3108831" cy="2246671"/>
          </a:xfrm>
          <a:prstGeom prst="rect">
            <a:avLst/>
          </a:prstGeom>
        </p:spPr>
      </p:pic>
      <p:sp>
        <p:nvSpPr>
          <p:cNvPr id="6" name="文本框 5">
            <a:extLst>
              <a:ext uri="{FF2B5EF4-FFF2-40B4-BE49-F238E27FC236}">
                <a16:creationId xmlns:a16="http://schemas.microsoft.com/office/drawing/2014/main" id="{F4D60033-955F-44CD-EF61-8DE380B94EDB}"/>
              </a:ext>
            </a:extLst>
          </p:cNvPr>
          <p:cNvSpPr txBox="1"/>
          <p:nvPr/>
        </p:nvSpPr>
        <p:spPr>
          <a:xfrm>
            <a:off x="1955283" y="432043"/>
            <a:ext cx="4564070" cy="830997"/>
          </a:xfrm>
          <a:prstGeom prst="rect">
            <a:avLst/>
          </a:prstGeom>
          <a:noFill/>
        </p:spPr>
        <p:txBody>
          <a:bodyPr wrap="none" rtlCol="0">
            <a:spAutoFit/>
          </a:bodyPr>
          <a:lstStyle/>
          <a:p>
            <a:r>
              <a:rPr lang="zh-CN" altLang="en-US" sz="4800" b="1" dirty="0">
                <a:solidFill>
                  <a:schemeClr val="bg1"/>
                </a:solidFill>
                <a:latin typeface="楷体" panose="02010609060101010101" pitchFamily="49" charset="-122"/>
                <a:ea typeface="楷体" panose="02010609060101010101" pitchFamily="49" charset="-122"/>
                <a:cs typeface="JetBrains Mono" panose="02000009000000000000" pitchFamily="49" charset="0"/>
              </a:rPr>
              <a:t>阿里云 </a:t>
            </a:r>
            <a:r>
              <a:rPr lang="en-US" altLang="zh-CN" sz="4800" b="1"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Aliyun</a:t>
            </a:r>
            <a:endParaRPr lang="zh-CN" altLang="en-US" sz="4800" b="1" dirty="0">
              <a:solidFill>
                <a:schemeClr val="bg1"/>
              </a:solidFill>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17098478-0841-9354-AFCC-BFC3EE2AC914}"/>
              </a:ext>
            </a:extLst>
          </p:cNvPr>
          <p:cNvSpPr txBox="1"/>
          <p:nvPr/>
        </p:nvSpPr>
        <p:spPr>
          <a:xfrm>
            <a:off x="398210" y="1661896"/>
            <a:ext cx="5731056" cy="584775"/>
          </a:xfrm>
          <a:prstGeom prst="rect">
            <a:avLst/>
          </a:prstGeom>
          <a:noFill/>
        </p:spPr>
        <p:txBody>
          <a:bodyPr wrap="none" rtlCol="0">
            <a:spAutoFit/>
          </a:bodyPr>
          <a:lstStyle/>
          <a:p>
            <a:r>
              <a:rPr lang="zh-CN" altLang="en-US" sz="3200" dirty="0">
                <a:solidFill>
                  <a:schemeClr val="bg1"/>
                </a:solidFill>
                <a:latin typeface="楷体" panose="02010609060101010101" pitchFamily="49" charset="-122"/>
                <a:ea typeface="楷体" panose="02010609060101010101" pitchFamily="49" charset="-122"/>
                <a:cs typeface="JetBrains Mono" panose="02000009000000000000" pitchFamily="49" charset="0"/>
              </a:rPr>
              <a:t>通义</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series =&gt; </a:t>
            </a:r>
            <a:r>
              <a:rPr lang="en-US" altLang="zh-CN" sz="2800"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Qwen</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-version</a:t>
            </a:r>
            <a:endParaRPr lang="zh-CN" altLang="en-US" sz="2800" dirty="0">
              <a:solidFill>
                <a:schemeClr val="bg1"/>
              </a:solidFill>
              <a:latin typeface="JetBrains Mono" panose="02000009000000000000" pitchFamily="49" charset="0"/>
              <a:cs typeface="JetBrains Mono" panose="02000009000000000000" pitchFamily="49" charset="0"/>
            </a:endParaRPr>
          </a:p>
        </p:txBody>
      </p:sp>
      <p:sp>
        <p:nvSpPr>
          <p:cNvPr id="8" name="文本框 7">
            <a:extLst>
              <a:ext uri="{FF2B5EF4-FFF2-40B4-BE49-F238E27FC236}">
                <a16:creationId xmlns:a16="http://schemas.microsoft.com/office/drawing/2014/main" id="{B9CD5A68-15DA-921E-77D4-F1DDF2569F64}"/>
              </a:ext>
            </a:extLst>
          </p:cNvPr>
          <p:cNvSpPr txBox="1"/>
          <p:nvPr/>
        </p:nvSpPr>
        <p:spPr>
          <a:xfrm>
            <a:off x="827326" y="3487945"/>
            <a:ext cx="10966464"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通义</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通义千问</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阿里云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阿里云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en-US" altLang="zh-CN" sz="2800" dirty="0" err="1">
                <a:latin typeface="JetBrains Mono" panose="02000009000000000000" pitchFamily="49" charset="0"/>
                <a:ea typeface="JetBrains Mono" panose="02000009000000000000" pitchFamily="49" charset="0"/>
                <a:cs typeface="JetBrains Mono" panose="02000009000000000000" pitchFamily="49" charset="0"/>
              </a:rPr>
              <a:t>Aliyun</a:t>
            </a:r>
            <a:r>
              <a:rPr lang="en-US" altLang="zh-CN" sz="2800" dirty="0">
                <a:latin typeface="JetBrains Mono" panose="02000009000000000000" pitchFamily="49" charset="0"/>
                <a:ea typeface="楷体" panose="02010609060101010101" pitchFamily="49" charset="-122"/>
                <a:cs typeface="JetBrains Mono" panose="02000009000000000000" pitchFamily="49" charset="0"/>
              </a:rPr>
              <a: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Alibaba, Alibaba DAMO, ……</a:t>
            </a:r>
          </a:p>
        </p:txBody>
      </p:sp>
      <p:sp>
        <p:nvSpPr>
          <p:cNvPr id="9" name="文本框 8">
            <a:extLst>
              <a:ext uri="{FF2B5EF4-FFF2-40B4-BE49-F238E27FC236}">
                <a16:creationId xmlns:a16="http://schemas.microsoft.com/office/drawing/2014/main" id="{66385E6C-F95E-E3C6-C60E-6DB70FCB3A6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6A1E18D8-D86A-81E2-041B-22B603116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8881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56BEE9-31AD-74A1-1D22-CD5CF4756DA3}"/>
              </a:ext>
            </a:extLst>
          </p:cNvPr>
          <p:cNvPicPr>
            <a:picLocks noChangeAspect="1"/>
          </p:cNvPicPr>
          <p:nvPr/>
        </p:nvPicPr>
        <p:blipFill>
          <a:blip r:embed="rId2"/>
          <a:srcRect r="8892"/>
          <a:stretch/>
        </p:blipFill>
        <p:spPr>
          <a:xfrm>
            <a:off x="338138" y="660876"/>
            <a:ext cx="10491787" cy="5802947"/>
          </a:xfrm>
          <a:prstGeom prst="rect">
            <a:avLst/>
          </a:prstGeom>
        </p:spPr>
      </p:pic>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7635" y="71785"/>
            <a:ext cx="1154365" cy="834229"/>
          </a:xfrm>
          <a:prstGeom prst="rect">
            <a:avLst/>
          </a:prstGeom>
        </p:spPr>
      </p:pic>
      <p:sp>
        <p:nvSpPr>
          <p:cNvPr id="5" name="文本框 4">
            <a:extLst>
              <a:ext uri="{FF2B5EF4-FFF2-40B4-BE49-F238E27FC236}">
                <a16:creationId xmlns:a16="http://schemas.microsoft.com/office/drawing/2014/main" id="{30C914A1-0CE3-04F7-DB75-44AD09199833}"/>
              </a:ext>
            </a:extLst>
          </p:cNvPr>
          <p:cNvSpPr txBox="1"/>
          <p:nvPr/>
        </p:nvSpPr>
        <p:spPr>
          <a:xfrm>
            <a:off x="2423638" y="69988"/>
            <a:ext cx="4204997" cy="523220"/>
          </a:xfrm>
          <a:prstGeom prst="rect">
            <a:avLst/>
          </a:prstGeom>
          <a:noFill/>
        </p:spPr>
        <p:txBody>
          <a:bodyPr wrap="none" rtlCol="0">
            <a:spAutoFit/>
          </a:bodyPr>
          <a:lstStyle/>
          <a:p>
            <a:r>
              <a:rPr lang="zh-CN" altLang="en-US" sz="2800" dirty="0">
                <a:solidFill>
                  <a:schemeClr val="bg1"/>
                </a:solidFill>
                <a:latin typeface="楷体" panose="02010609060101010101" pitchFamily="49" charset="-122"/>
                <a:ea typeface="楷体" panose="02010609060101010101" pitchFamily="49" charset="-122"/>
              </a:rPr>
              <a:t>模型体验接口（</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UI</a:t>
            </a:r>
            <a:r>
              <a:rPr lang="zh-CN" altLang="en-US" sz="2800" dirty="0">
                <a:solidFill>
                  <a:schemeClr val="bg1"/>
                </a:solidFill>
                <a:latin typeface="楷体" panose="02010609060101010101" pitchFamily="49" charset="-122"/>
                <a:ea typeface="楷体" panose="02010609060101010101" pitchFamily="49" charset="-122"/>
              </a:rPr>
              <a:t>界面）</a:t>
            </a:r>
          </a:p>
        </p:txBody>
      </p:sp>
      <p:sp>
        <p:nvSpPr>
          <p:cNvPr id="2" name="文本框 1">
            <a:extLst>
              <a:ext uri="{FF2B5EF4-FFF2-40B4-BE49-F238E27FC236}">
                <a16:creationId xmlns:a16="http://schemas.microsoft.com/office/drawing/2014/main" id="{412B189C-0EB4-130E-CD2E-09F89F230CC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8A74EB95-0DBD-944F-7FA0-F2F0159BA8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926285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4959" y="0"/>
            <a:ext cx="3108831" cy="2246671"/>
          </a:xfrm>
          <a:prstGeom prst="rect">
            <a:avLst/>
          </a:prstGeom>
        </p:spPr>
      </p:pic>
      <p:pic>
        <p:nvPicPr>
          <p:cNvPr id="7" name="图片 6">
            <a:extLst>
              <a:ext uri="{FF2B5EF4-FFF2-40B4-BE49-F238E27FC236}">
                <a16:creationId xmlns:a16="http://schemas.microsoft.com/office/drawing/2014/main" id="{8405A303-1857-1B9A-AD7D-DF535C0E149C}"/>
              </a:ext>
            </a:extLst>
          </p:cNvPr>
          <p:cNvPicPr>
            <a:picLocks noChangeAspect="1"/>
          </p:cNvPicPr>
          <p:nvPr/>
        </p:nvPicPr>
        <p:blipFill>
          <a:blip r:embed="rId3"/>
          <a:stretch>
            <a:fillRect/>
          </a:stretch>
        </p:blipFill>
        <p:spPr>
          <a:xfrm>
            <a:off x="0" y="3734795"/>
            <a:ext cx="12192000" cy="2176470"/>
          </a:xfrm>
          <a:prstGeom prst="rect">
            <a:avLst/>
          </a:prstGeom>
        </p:spPr>
      </p:pic>
      <p:sp>
        <p:nvSpPr>
          <p:cNvPr id="8" name="文本框 7">
            <a:extLst>
              <a:ext uri="{FF2B5EF4-FFF2-40B4-BE49-F238E27FC236}">
                <a16:creationId xmlns:a16="http://schemas.microsoft.com/office/drawing/2014/main" id="{8ACB3CCF-CC65-2DF5-2FB8-5651C1B2F7E8}"/>
              </a:ext>
            </a:extLst>
          </p:cNvPr>
          <p:cNvSpPr txBox="1"/>
          <p:nvPr/>
        </p:nvSpPr>
        <p:spPr>
          <a:xfrm>
            <a:off x="1756902" y="946735"/>
            <a:ext cx="5043368" cy="923330"/>
          </a:xfrm>
          <a:prstGeom prst="rect">
            <a:avLst/>
          </a:prstGeom>
          <a:noFill/>
        </p:spPr>
        <p:txBody>
          <a:bodyPr wrap="none" rtlCol="0">
            <a:spAutoFit/>
          </a:bodyPr>
          <a:lstStyle/>
          <a:p>
            <a:r>
              <a:rPr lang="zh-CN" altLang="en-US" sz="5400" b="1" dirty="0">
                <a:solidFill>
                  <a:schemeClr val="bg1"/>
                </a:solidFill>
                <a:latin typeface="楷体" panose="02010609060101010101" pitchFamily="49" charset="-122"/>
                <a:ea typeface="楷体" panose="02010609060101010101" pitchFamily="49" charset="-122"/>
              </a:rPr>
              <a:t>旗舰</a:t>
            </a:r>
            <a:r>
              <a:rPr lang="en-US" altLang="zh-CN" sz="5400"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llm</a:t>
            </a:r>
            <a:r>
              <a:rPr lang="zh-CN" altLang="en-US" sz="5400" b="1" dirty="0">
                <a:solidFill>
                  <a:schemeClr val="bg1"/>
                </a:solidFill>
                <a:latin typeface="楷体" panose="02010609060101010101" pitchFamily="49" charset="-122"/>
                <a:ea typeface="楷体" panose="02010609060101010101" pitchFamily="49" charset="-122"/>
              </a:rPr>
              <a:t>大模型</a:t>
            </a:r>
          </a:p>
        </p:txBody>
      </p:sp>
      <p:sp>
        <p:nvSpPr>
          <p:cNvPr id="2" name="文本框 1">
            <a:extLst>
              <a:ext uri="{FF2B5EF4-FFF2-40B4-BE49-F238E27FC236}">
                <a16:creationId xmlns:a16="http://schemas.microsoft.com/office/drawing/2014/main" id="{F1DA4508-DB22-B103-6AE0-1DFD68F4537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3A16C5EF-0ED8-3124-1DA6-B591C78E7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01736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E6CEA749-EFA8-49BF-8397-079DC89EA637}"/>
              </a:ext>
            </a:extLst>
          </p:cNvPr>
          <p:cNvSpPr/>
          <p:nvPr/>
        </p:nvSpPr>
        <p:spPr>
          <a:xfrm>
            <a:off x="7107382" y="0"/>
            <a:ext cx="5084618" cy="6858000"/>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nvGrpSpPr>
          <p:cNvPr id="7" name="组合 6"/>
          <p:cNvGrpSpPr/>
          <p:nvPr/>
        </p:nvGrpSpPr>
        <p:grpSpPr>
          <a:xfrm>
            <a:off x="1458112" y="988549"/>
            <a:ext cx="3016709" cy="923330"/>
            <a:chOff x="1311451" y="488295"/>
            <a:chExt cx="3016709" cy="923330"/>
          </a:xfrm>
        </p:grpSpPr>
        <p:sp>
          <p:nvSpPr>
            <p:cNvPr id="5" name="文本框 4"/>
            <p:cNvSpPr txBox="1"/>
            <p:nvPr/>
          </p:nvSpPr>
          <p:spPr>
            <a:xfrm>
              <a:off x="1311451" y="488295"/>
              <a:ext cx="2183589" cy="923330"/>
            </a:xfrm>
            <a:prstGeom prst="rect">
              <a:avLst/>
            </a:prstGeom>
            <a:noFill/>
          </p:spPr>
          <p:txBody>
            <a:bodyPr wrap="square" rtlCol="0">
              <a:spAutoFit/>
            </a:bodyPr>
            <a:lstStyle/>
            <a:p>
              <a:pPr algn="ctr"/>
              <a:r>
                <a:rPr lang="zh-CN" altLang="en-US" sz="5400" b="1" dirty="0">
                  <a:solidFill>
                    <a:schemeClr val="dk1">
                      <a:lumMod val="100000"/>
                    </a:schemeClr>
                  </a:solidFill>
                  <a:latin typeface="华文楷体" panose="02010600040101010101" pitchFamily="2" charset="-122"/>
                  <a:ea typeface="华文楷体" panose="02010600040101010101" pitchFamily="2" charset="-122"/>
                </a:rPr>
                <a:t>目录</a:t>
              </a:r>
            </a:p>
          </p:txBody>
        </p:sp>
        <p:sp>
          <p:nvSpPr>
            <p:cNvPr id="6" name="文本框 5"/>
            <p:cNvSpPr txBox="1"/>
            <p:nvPr/>
          </p:nvSpPr>
          <p:spPr>
            <a:xfrm>
              <a:off x="3099611" y="1103848"/>
              <a:ext cx="1228549" cy="307777"/>
            </a:xfrm>
            <a:prstGeom prst="rect">
              <a:avLst/>
            </a:prstGeom>
            <a:noFill/>
          </p:spPr>
          <p:txBody>
            <a:bodyPr wrap="square" rtlCol="0">
              <a:spAutoFit/>
            </a:bodyPr>
            <a:lstStyle/>
            <a:p>
              <a:r>
                <a:rPr lang="en-US" altLang="zh-CN" sz="1400" b="1" dirty="0">
                  <a:solidFill>
                    <a:schemeClr val="dk1">
                      <a:lumMod val="100000"/>
                    </a:schemeClr>
                  </a:solidFill>
                  <a:latin typeface="Times New Roman" panose="02020603050405020304" pitchFamily="18" charset="0"/>
                  <a:ea typeface="华文楷体" panose="02010600040101010101" pitchFamily="2" charset="-122"/>
                  <a:cs typeface="Times New Roman" panose="02020603050405020304" pitchFamily="18" charset="0"/>
                </a:rPr>
                <a:t>CONTENTS</a:t>
              </a:r>
              <a:endParaRPr lang="zh-CN" altLang="en-US" sz="1400" b="1" dirty="0">
                <a:solidFill>
                  <a:schemeClr val="dk1">
                    <a:lumMod val="10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12" name="组合 11"/>
          <p:cNvGrpSpPr/>
          <p:nvPr/>
        </p:nvGrpSpPr>
        <p:grpSpPr>
          <a:xfrm>
            <a:off x="1040335" y="2504698"/>
            <a:ext cx="4769914" cy="523220"/>
            <a:chOff x="629920" y="1894860"/>
            <a:chExt cx="4173423" cy="523220"/>
          </a:xfrm>
        </p:grpSpPr>
        <p:grpSp>
          <p:nvGrpSpPr>
            <p:cNvPr id="10" name="组合 9"/>
            <p:cNvGrpSpPr/>
            <p:nvPr/>
          </p:nvGrpSpPr>
          <p:grpSpPr>
            <a:xfrm>
              <a:off x="629920" y="1938030"/>
              <a:ext cx="575257" cy="436880"/>
              <a:chOff x="802640" y="2235200"/>
              <a:chExt cx="575257" cy="436880"/>
            </a:xfrm>
          </p:grpSpPr>
          <p:sp>
            <p:nvSpPr>
              <p:cNvPr id="9" name="菱形 8"/>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8" name="菱形 7"/>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11" name="文本框 10"/>
            <p:cNvSpPr txBox="1"/>
            <p:nvPr/>
          </p:nvSpPr>
          <p:spPr>
            <a:xfrm>
              <a:off x="1306777" y="1894860"/>
              <a:ext cx="3496566"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大模型 沿革历程 </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概念</a:t>
              </a:r>
            </a:p>
          </p:txBody>
        </p:sp>
      </p:grpSp>
      <p:grpSp>
        <p:nvGrpSpPr>
          <p:cNvPr id="23" name="组合 22"/>
          <p:cNvGrpSpPr/>
          <p:nvPr/>
        </p:nvGrpSpPr>
        <p:grpSpPr>
          <a:xfrm>
            <a:off x="1040335" y="3376567"/>
            <a:ext cx="4769914" cy="523220"/>
            <a:chOff x="629920" y="1894860"/>
            <a:chExt cx="4173423" cy="523220"/>
          </a:xfrm>
        </p:grpSpPr>
        <p:grpSp>
          <p:nvGrpSpPr>
            <p:cNvPr id="24" name="组合 23"/>
            <p:cNvGrpSpPr/>
            <p:nvPr/>
          </p:nvGrpSpPr>
          <p:grpSpPr>
            <a:xfrm>
              <a:off x="629920" y="1938030"/>
              <a:ext cx="575257" cy="436880"/>
              <a:chOff x="802640" y="2235200"/>
              <a:chExt cx="575257" cy="436880"/>
            </a:xfrm>
          </p:grpSpPr>
          <p:sp>
            <p:nvSpPr>
              <p:cNvPr id="26" name="菱形 2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7" name="菱形 2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25" name="文本框 24"/>
            <p:cNvSpPr txBox="1"/>
            <p:nvPr/>
          </p:nvSpPr>
          <p:spPr>
            <a:xfrm>
              <a:off x="1306777" y="1894860"/>
              <a:ext cx="3496566"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语言大模型原理</a:t>
              </a:r>
            </a:p>
          </p:txBody>
        </p:sp>
      </p:grpSp>
      <p:grpSp>
        <p:nvGrpSpPr>
          <p:cNvPr id="28" name="组合 27"/>
          <p:cNvGrpSpPr/>
          <p:nvPr/>
        </p:nvGrpSpPr>
        <p:grpSpPr>
          <a:xfrm>
            <a:off x="1040335" y="4243624"/>
            <a:ext cx="4769914" cy="954107"/>
            <a:chOff x="629920" y="1894860"/>
            <a:chExt cx="4173423" cy="954107"/>
          </a:xfrm>
        </p:grpSpPr>
        <p:grpSp>
          <p:nvGrpSpPr>
            <p:cNvPr id="29" name="组合 28"/>
            <p:cNvGrpSpPr/>
            <p:nvPr/>
          </p:nvGrpSpPr>
          <p:grpSpPr>
            <a:xfrm>
              <a:off x="629920" y="1938030"/>
              <a:ext cx="575257" cy="436880"/>
              <a:chOff x="802640" y="2235200"/>
              <a:chExt cx="575257" cy="436880"/>
            </a:xfrm>
          </p:grpSpPr>
          <p:sp>
            <p:nvSpPr>
              <p:cNvPr id="31" name="菱形 30"/>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2" name="菱形 31"/>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0" name="文本框 29"/>
            <p:cNvSpPr txBox="1"/>
            <p:nvPr/>
          </p:nvSpPr>
          <p:spPr>
            <a:xfrm>
              <a:off x="1306777" y="1894860"/>
              <a:ext cx="3496566" cy="954107"/>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国内</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AI</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模型发展状况</a:t>
              </a:r>
            </a:p>
            <a:p>
              <a:endParaRPr lang="zh-CN" altLang="en-US" sz="2800" b="1" dirty="0">
                <a:solidFill>
                  <a:schemeClr val="dk1">
                    <a:lumMod val="100000"/>
                  </a:schemeClr>
                </a:solidFill>
                <a:latin typeface="华文楷体" panose="02010600040101010101" pitchFamily="2" charset="-122"/>
                <a:ea typeface="华文楷体" panose="02010600040101010101" pitchFamily="2" charset="-122"/>
              </a:endParaRPr>
            </a:p>
          </p:txBody>
        </p:sp>
      </p:grpSp>
      <p:grpSp>
        <p:nvGrpSpPr>
          <p:cNvPr id="33" name="组合 32"/>
          <p:cNvGrpSpPr/>
          <p:nvPr/>
        </p:nvGrpSpPr>
        <p:grpSpPr>
          <a:xfrm>
            <a:off x="1040334" y="5110680"/>
            <a:ext cx="4769915" cy="523220"/>
            <a:chOff x="629920" y="1894860"/>
            <a:chExt cx="4164761" cy="523220"/>
          </a:xfrm>
        </p:grpSpPr>
        <p:grpSp>
          <p:nvGrpSpPr>
            <p:cNvPr id="34" name="组合 33"/>
            <p:cNvGrpSpPr/>
            <p:nvPr/>
          </p:nvGrpSpPr>
          <p:grpSpPr>
            <a:xfrm>
              <a:off x="629920" y="1938030"/>
              <a:ext cx="575257" cy="436880"/>
              <a:chOff x="802640" y="2235200"/>
              <a:chExt cx="575257" cy="436880"/>
            </a:xfrm>
          </p:grpSpPr>
          <p:sp>
            <p:nvSpPr>
              <p:cNvPr id="36" name="菱形 3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7" name="菱形 3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5" name="文本框 34"/>
            <p:cNvSpPr txBox="1"/>
            <p:nvPr/>
          </p:nvSpPr>
          <p:spPr>
            <a:xfrm>
              <a:off x="1306778" y="1894860"/>
              <a:ext cx="3487903"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国内大模型 部署 </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使用</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6441725-3CFB-9310-C14B-EFCEF25EF9A2}"/>
              </a:ext>
            </a:extLst>
          </p:cNvPr>
          <p:cNvPicPr>
            <a:picLocks noChangeAspect="1"/>
          </p:cNvPicPr>
          <p:nvPr/>
        </p:nvPicPr>
        <p:blipFill>
          <a:blip r:embed="rId2"/>
          <a:srcRect t="7087" r="1857"/>
          <a:stretch/>
        </p:blipFill>
        <p:spPr>
          <a:xfrm>
            <a:off x="163254" y="944850"/>
            <a:ext cx="9169979" cy="4629149"/>
          </a:xfrm>
          <a:prstGeom prst="rect">
            <a:avLst/>
          </a:prstGeom>
        </p:spPr>
      </p:pic>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3233" y="4792044"/>
            <a:ext cx="2858767" cy="2065956"/>
          </a:xfrm>
          <a:prstGeom prst="rect">
            <a:avLst/>
          </a:prstGeom>
        </p:spPr>
      </p:pic>
      <p:sp>
        <p:nvSpPr>
          <p:cNvPr id="2" name="文本框 1">
            <a:extLst>
              <a:ext uri="{FF2B5EF4-FFF2-40B4-BE49-F238E27FC236}">
                <a16:creationId xmlns:a16="http://schemas.microsoft.com/office/drawing/2014/main" id="{AF799382-D9CA-35BE-45A1-270B19A3DD22}"/>
              </a:ext>
            </a:extLst>
          </p:cNvPr>
          <p:cNvSpPr txBox="1"/>
          <p:nvPr/>
        </p:nvSpPr>
        <p:spPr>
          <a:xfrm>
            <a:off x="1748864" y="6353144"/>
            <a:ext cx="5998758" cy="400110"/>
          </a:xfrm>
          <a:prstGeom prst="rect">
            <a:avLst/>
          </a:prstGeom>
          <a:noFill/>
        </p:spPr>
        <p:txBody>
          <a:bodyPr wrap="none" rtlCol="0">
            <a:spAutoFit/>
          </a:bodyPr>
          <a:lstStyle/>
          <a:p>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文字创作与文本处理</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文生图 </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视频制作 </a:t>
            </a:r>
            <a:r>
              <a:rPr lang="en-US" altLang="zh-CN" sz="2000" dirty="0">
                <a:effectLst/>
                <a:latin typeface="楷体" panose="02010609060101010101" pitchFamily="49" charset="-122"/>
                <a:ea typeface="楷体" panose="02010609060101010101" pitchFamily="49" charset="-122"/>
                <a:cs typeface="Times New Roman" panose="02020603050405020304" pitchFamily="18" charset="0"/>
              </a:rPr>
              <a:t>/ ……</a:t>
            </a:r>
            <a:endParaRPr lang="zh-CN" altLang="en-US" sz="20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868FA5EF-574D-EAA0-A692-A7FB5CB6C647}"/>
              </a:ext>
            </a:extLst>
          </p:cNvPr>
          <p:cNvSpPr txBox="1"/>
          <p:nvPr/>
        </p:nvSpPr>
        <p:spPr>
          <a:xfrm>
            <a:off x="2628384" y="5672869"/>
            <a:ext cx="3467616"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通义系列模型分支</a:t>
            </a:r>
          </a:p>
        </p:txBody>
      </p:sp>
      <p:sp>
        <p:nvSpPr>
          <p:cNvPr id="5" name="文本框 4">
            <a:extLst>
              <a:ext uri="{FF2B5EF4-FFF2-40B4-BE49-F238E27FC236}">
                <a16:creationId xmlns:a16="http://schemas.microsoft.com/office/drawing/2014/main" id="{D9B21999-1EBF-A64A-A93B-61EB82568FF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A5BF7EDD-38DE-AD32-0AD2-683715F887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28089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0744" y="0"/>
            <a:ext cx="3108831" cy="2246671"/>
          </a:xfrm>
          <a:prstGeom prst="rect">
            <a:avLst/>
          </a:prstGeom>
        </p:spPr>
      </p:pic>
      <p:sp>
        <p:nvSpPr>
          <p:cNvPr id="8" name="文本框 7">
            <a:extLst>
              <a:ext uri="{FF2B5EF4-FFF2-40B4-BE49-F238E27FC236}">
                <a16:creationId xmlns:a16="http://schemas.microsoft.com/office/drawing/2014/main" id="{8ACB3CCF-CC65-2DF5-2FB8-5651C1B2F7E8}"/>
              </a:ext>
            </a:extLst>
          </p:cNvPr>
          <p:cNvSpPr txBox="1"/>
          <p:nvPr/>
        </p:nvSpPr>
        <p:spPr>
          <a:xfrm>
            <a:off x="3927778" y="741472"/>
            <a:ext cx="4336444" cy="1754326"/>
          </a:xfrm>
          <a:prstGeom prst="rect">
            <a:avLst/>
          </a:prstGeom>
          <a:noFill/>
        </p:spPr>
        <p:txBody>
          <a:bodyPr wrap="none" rtlCol="0">
            <a:spAutoFit/>
          </a:bodyPr>
          <a:lstStyle/>
          <a:p>
            <a:r>
              <a:rPr lang="zh-CN" altLang="en-US" sz="5400" b="1" dirty="0">
                <a:solidFill>
                  <a:schemeClr val="bg1"/>
                </a:solidFill>
                <a:latin typeface="楷体" panose="02010609060101010101" pitchFamily="49" charset="-122"/>
                <a:ea typeface="楷体" panose="02010609060101010101" pitchFamily="49" charset="-122"/>
              </a:rPr>
              <a:t>魔搭社区</a:t>
            </a:r>
            <a:endParaRPr lang="en-US" altLang="zh-CN" sz="5400" b="1" dirty="0">
              <a:solidFill>
                <a:schemeClr val="bg1"/>
              </a:solidFill>
              <a:latin typeface="楷体" panose="02010609060101010101" pitchFamily="49" charset="-122"/>
              <a:ea typeface="楷体" panose="02010609060101010101" pitchFamily="49" charset="-122"/>
            </a:endParaRPr>
          </a:p>
          <a:p>
            <a:r>
              <a:rPr lang="en-US" altLang="zh-CN" sz="5400" b="1"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ModelScope</a:t>
            </a:r>
            <a:endParaRPr lang="zh-CN" altLang="en-US" sz="5400" b="1" dirty="0">
              <a:solidFill>
                <a:schemeClr val="bg1"/>
              </a:solidFill>
              <a:latin typeface="JetBrains Mono" panose="02000009000000000000" pitchFamily="49" charset="0"/>
              <a:ea typeface="楷体" panose="02010609060101010101" pitchFamily="49" charset="-122"/>
              <a:cs typeface="JetBrains Mono" panose="02000009000000000000" pitchFamily="49" charset="0"/>
            </a:endParaRPr>
          </a:p>
        </p:txBody>
      </p:sp>
      <p:pic>
        <p:nvPicPr>
          <p:cNvPr id="6" name="图片 5" descr="手机屏幕截图&#10;&#10;中度可信度">
            <a:extLst>
              <a:ext uri="{FF2B5EF4-FFF2-40B4-BE49-F238E27FC236}">
                <a16:creationId xmlns:a16="http://schemas.microsoft.com/office/drawing/2014/main" id="{CF89FEA0-0848-94FF-E556-9EBB2B53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60" y="685185"/>
            <a:ext cx="2800350" cy="1866900"/>
          </a:xfrm>
          <a:prstGeom prst="rect">
            <a:avLst/>
          </a:prstGeom>
        </p:spPr>
      </p:pic>
      <p:sp>
        <p:nvSpPr>
          <p:cNvPr id="9" name="文本框 8">
            <a:extLst>
              <a:ext uri="{FF2B5EF4-FFF2-40B4-BE49-F238E27FC236}">
                <a16:creationId xmlns:a16="http://schemas.microsoft.com/office/drawing/2014/main" id="{B01F62EC-AA22-D380-FCE6-850A670C2137}"/>
              </a:ext>
            </a:extLst>
          </p:cNvPr>
          <p:cNvSpPr txBox="1"/>
          <p:nvPr/>
        </p:nvSpPr>
        <p:spPr>
          <a:xfrm>
            <a:off x="1746091" y="3429000"/>
            <a:ext cx="8699818" cy="2246769"/>
          </a:xfrm>
          <a:prstGeom prst="rect">
            <a:avLst/>
          </a:prstGeom>
          <a:noFill/>
        </p:spPr>
        <p:txBody>
          <a:bodyPr wrap="none" rtlCol="0">
            <a:spAutoFit/>
          </a:bodyPr>
          <a:lstStyle/>
          <a:p>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Qwen</a:t>
            </a:r>
            <a:r>
              <a:rPr lang="zh-CN" altLang="en-US" sz="2000" dirty="0">
                <a:latin typeface="楷体" panose="02010609060101010101" pitchFamily="49" charset="-122"/>
                <a:ea typeface="楷体" panose="02010609060101010101" pitchFamily="49" charset="-122"/>
              </a:rPr>
              <a:t>系列模型配套平台 </a:t>
            </a:r>
            <a:r>
              <a:rPr lang="en-US" altLang="zh-CN" sz="2000" dirty="0">
                <a:latin typeface="楷体" panose="02010609060101010101" pitchFamily="49" charset="-122"/>
                <a:ea typeface="楷体" panose="02010609060101010101" pitchFamily="49" charset="-122"/>
              </a:rPr>
              <a:t>	-&gt; </a:t>
            </a:r>
            <a:r>
              <a:rPr lang="zh-CN" altLang="en-US" sz="2000" dirty="0">
                <a:latin typeface="楷体" panose="02010609060101010101" pitchFamily="49" charset="-122"/>
                <a:ea typeface="楷体" panose="02010609060101010101" pitchFamily="49" charset="-122"/>
              </a:rPr>
              <a:t>模型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API</a:t>
            </a:r>
            <a:r>
              <a:rPr lang="zh-CN" altLang="en-US" sz="2000" dirty="0">
                <a:latin typeface="楷体" panose="02010609060101010101" pitchFamily="49" charset="-122"/>
                <a:ea typeface="楷体" panose="02010609060101010101" pitchFamily="49" charset="-122"/>
              </a:rPr>
              <a:t>调用，训练，评测，应用发布</a:t>
            </a: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人工智能模型社区</a:t>
            </a:r>
            <a:r>
              <a:rPr lang="en-US" altLang="zh-CN" sz="2000" dirty="0">
                <a:latin typeface="楷体" panose="02010609060101010101" pitchFamily="49" charset="-122"/>
                <a:ea typeface="楷体" panose="02010609060101010101" pitchFamily="49" charset="-122"/>
              </a:rPr>
              <a:t> 		-&gt; </a:t>
            </a:r>
            <a:r>
              <a:rPr lang="zh-CN" altLang="en-US" sz="2000" dirty="0">
                <a:latin typeface="楷体" panose="02010609060101010101" pitchFamily="49" charset="-122"/>
                <a:ea typeface="楷体" panose="02010609060101010101" pitchFamily="49" charset="-122"/>
              </a:rPr>
              <a:t>降低人工智能模型应用门槛</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代码开源 </a:t>
            </a:r>
            <a:r>
              <a:rPr lang="en-US" altLang="zh-CN" sz="2000" dirty="0">
                <a:latin typeface="楷体" panose="02010609060101010101" pitchFamily="49" charset="-122"/>
                <a:ea typeface="楷体" panose="02010609060101010101" pitchFamily="49" charset="-122"/>
              </a:rPr>
              <a:t>			-&gt;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GitHub</a:t>
            </a:r>
            <a:r>
              <a:rPr lang="zh-CN" altLang="en-US" sz="2000" dirty="0">
                <a:latin typeface="JetBrains Mono" panose="02000009000000000000" pitchFamily="49" charset="0"/>
                <a:ea typeface="JetBrains Mono" panose="02000009000000000000" pitchFamily="49" charset="0"/>
                <a:cs typeface="JetBrains Mono" panose="02000009000000000000" pitchFamily="49" charset="0"/>
              </a:rPr>
              <a:t>（</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ModelScope</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-Sora plan</a:t>
            </a:r>
            <a:r>
              <a:rPr lang="zh-CN" altLang="en-US" sz="2000" dirty="0">
                <a:latin typeface="JetBrains Mono" panose="02000009000000000000" pitchFamily="49" charset="0"/>
                <a:ea typeface="JetBrains Mono" panose="02000009000000000000" pitchFamily="49" charset="0"/>
                <a:cs typeface="JetBrains Mono" panose="02000009000000000000" pitchFamily="49" charset="0"/>
              </a:rPr>
              <a:t>）</a:t>
            </a:r>
            <a:endParaRPr lang="en-US" altLang="zh-CN" sz="2000" dirty="0">
              <a:latin typeface="JetBrains Mono" panose="02000009000000000000" pitchFamily="49" charset="0"/>
              <a:ea typeface="JetBrains Mono" panose="02000009000000000000" pitchFamily="49" charset="0"/>
              <a:cs typeface="JetBrains Mono" panose="02000009000000000000" pitchFamily="49" charset="0"/>
            </a:endParaRPr>
          </a:p>
          <a:p>
            <a:endParaRPr lang="en-US" altLang="zh-CN" sz="2000" dirty="0">
              <a:latin typeface="JetBrains Mono" panose="02000009000000000000" pitchFamily="49" charset="0"/>
              <a:ea typeface="JetBrains Mono" panose="02000009000000000000" pitchFamily="49" charset="0"/>
              <a:cs typeface="JetBrains Mono" panose="02000009000000000000" pitchFamily="49" charset="0"/>
            </a:endParaRPr>
          </a:p>
          <a:p>
            <a:r>
              <a:rPr lang="zh-CN" altLang="en-US" sz="2000" dirty="0">
                <a:latin typeface="楷体" panose="02010609060101010101" pitchFamily="49" charset="-122"/>
                <a:ea typeface="楷体" panose="02010609060101010101" pitchFamily="49" charset="-122"/>
                <a:cs typeface="JetBrains Mono" panose="02000009000000000000" pitchFamily="49" charset="0"/>
              </a:rPr>
              <a:t>第三方模型资源 </a:t>
            </a:r>
            <a:r>
              <a:rPr lang="en-US" altLang="zh-CN" sz="2000" dirty="0">
                <a:latin typeface="楷体" panose="02010609060101010101" pitchFamily="49" charset="-122"/>
                <a:ea typeface="楷体" panose="02010609060101010101" pitchFamily="49" charset="-122"/>
                <a:cs typeface="JetBrains Mono" panose="02000009000000000000" pitchFamily="49" charset="0"/>
              </a:rPr>
              <a:t>		-&gt;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LLaMA</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BaiChuan</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p>
        </p:txBody>
      </p:sp>
      <p:sp>
        <p:nvSpPr>
          <p:cNvPr id="2" name="文本框 1">
            <a:extLst>
              <a:ext uri="{FF2B5EF4-FFF2-40B4-BE49-F238E27FC236}">
                <a16:creationId xmlns:a16="http://schemas.microsoft.com/office/drawing/2014/main" id="{17A62CAC-50A5-8DF2-9991-FD4A7BBF623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B6EB5277-030D-D4A9-2186-4374CA654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99883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形用户界面, 应用程序, Teams&#10;&#10;描述已自动生成">
            <a:extLst>
              <a:ext uri="{FF2B5EF4-FFF2-40B4-BE49-F238E27FC236}">
                <a16:creationId xmlns:a16="http://schemas.microsoft.com/office/drawing/2014/main" id="{B26524C1-BF03-BE39-6BC2-FA4EBF756CD6}"/>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5066B67C-9213-68FF-1E69-E4D1BD77DAD4}"/>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46645B6C-A2EE-6EC7-E77A-A48E546638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4398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电脑屏幕的截图&#10;&#10;描述已自动生成">
            <a:extLst>
              <a:ext uri="{FF2B5EF4-FFF2-40B4-BE49-F238E27FC236}">
                <a16:creationId xmlns:a16="http://schemas.microsoft.com/office/drawing/2014/main" id="{2BBFDE2E-BF4F-8350-AA0C-EDCAF8A2DF91}"/>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2BC66E3D-C8E8-2E5A-B70F-A4E965D04C8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891219D-9193-9340-29C3-FC4CDC5D18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5181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E8C8C6-3D14-951F-0139-280014A29854}"/>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E15B3E0A-8CA5-8C0C-AFDA-64E0349719E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1186B6E-D40F-CC11-267D-777E66E5D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2702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AE48FF-2EA4-4E72-883D-F193F7679069}"/>
              </a:ext>
            </a:extLst>
          </p:cNvPr>
          <p:cNvPicPr>
            <a:picLocks noChangeAspect="1"/>
          </p:cNvPicPr>
          <p:nvPr/>
        </p:nvPicPr>
        <p:blipFill>
          <a:blip r:embed="rId2"/>
          <a:stretch>
            <a:fillRect/>
          </a:stretch>
        </p:blipFill>
        <p:spPr>
          <a:xfrm>
            <a:off x="619756" y="830840"/>
            <a:ext cx="10952487" cy="5856573"/>
          </a:xfrm>
          <a:prstGeom prst="rect">
            <a:avLst/>
          </a:prstGeom>
        </p:spPr>
      </p:pic>
      <p:sp>
        <p:nvSpPr>
          <p:cNvPr id="2" name="文本框 1">
            <a:extLst>
              <a:ext uri="{FF2B5EF4-FFF2-40B4-BE49-F238E27FC236}">
                <a16:creationId xmlns:a16="http://schemas.microsoft.com/office/drawing/2014/main" id="{B52B9F8C-138F-3F34-5872-6811222DA8E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8D001F2-3137-F5C2-A250-01FE533070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642966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示, 应用程序&#10;&#10;描述已自动生成">
            <a:extLst>
              <a:ext uri="{FF2B5EF4-FFF2-40B4-BE49-F238E27FC236}">
                <a16:creationId xmlns:a16="http://schemas.microsoft.com/office/drawing/2014/main" id="{1DE19CD7-7C1C-8BCF-4491-82D5133D556C}"/>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13212"/>
          <a:stretch/>
        </p:blipFill>
        <p:spPr>
          <a:xfrm>
            <a:off x="5237479" y="553592"/>
            <a:ext cx="1717041" cy="1544321"/>
          </a:xfrm>
          <a:prstGeom prst="rect">
            <a:avLst/>
          </a:prstGeom>
        </p:spPr>
      </p:pic>
      <p:sp>
        <p:nvSpPr>
          <p:cNvPr id="2" name="文本框 1">
            <a:extLst>
              <a:ext uri="{FF2B5EF4-FFF2-40B4-BE49-F238E27FC236}">
                <a16:creationId xmlns:a16="http://schemas.microsoft.com/office/drawing/2014/main" id="{09CB7661-3891-A6A6-26CC-AAB0B8B5F9F7}"/>
              </a:ext>
            </a:extLst>
          </p:cNvPr>
          <p:cNvSpPr txBox="1"/>
          <p:nvPr/>
        </p:nvSpPr>
        <p:spPr>
          <a:xfrm>
            <a:off x="2002570" y="3636703"/>
            <a:ext cx="8186857"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Moonshot</a:t>
            </a: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Kimi-Chat</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北京月之暗面科技有限公司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北京月之暗面科技有限公司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月之暗面</a:t>
            </a:r>
            <a:endParaRPr lang="en-US" altLang="zh-CN" sz="28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B3A4C177-6329-B5B5-BD66-72EE106C2419}"/>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B6CEA476-587D-8B72-9F81-747D0021D8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76047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示, 应用程序&#10;&#10;描述已自动生成">
            <a:extLst>
              <a:ext uri="{FF2B5EF4-FFF2-40B4-BE49-F238E27FC236}">
                <a16:creationId xmlns:a16="http://schemas.microsoft.com/office/drawing/2014/main" id="{1DE19CD7-7C1C-8BCF-4491-82D5133D556C}"/>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13212"/>
          <a:stretch/>
        </p:blipFill>
        <p:spPr>
          <a:xfrm>
            <a:off x="11099085" y="-885"/>
            <a:ext cx="914400" cy="822419"/>
          </a:xfrm>
          <a:prstGeom prst="rect">
            <a:avLst/>
          </a:prstGeom>
        </p:spPr>
      </p:pic>
      <p:pic>
        <p:nvPicPr>
          <p:cNvPr id="3" name="图片 2">
            <a:extLst>
              <a:ext uri="{FF2B5EF4-FFF2-40B4-BE49-F238E27FC236}">
                <a16:creationId xmlns:a16="http://schemas.microsoft.com/office/drawing/2014/main" id="{72C0F1F3-E581-2A30-A3B4-D438DC01E165}"/>
              </a:ext>
            </a:extLst>
          </p:cNvPr>
          <p:cNvPicPr>
            <a:picLocks noChangeAspect="1"/>
          </p:cNvPicPr>
          <p:nvPr/>
        </p:nvPicPr>
        <p:blipFill>
          <a:blip r:embed="rId3"/>
          <a:srcRect r="14435" b="12343"/>
          <a:stretch/>
        </p:blipFill>
        <p:spPr>
          <a:xfrm>
            <a:off x="593208" y="734863"/>
            <a:ext cx="10432026" cy="5388274"/>
          </a:xfrm>
          <a:prstGeom prst="rect">
            <a:avLst/>
          </a:prstGeom>
        </p:spPr>
      </p:pic>
      <p:sp>
        <p:nvSpPr>
          <p:cNvPr id="4" name="文本框 3">
            <a:extLst>
              <a:ext uri="{FF2B5EF4-FFF2-40B4-BE49-F238E27FC236}">
                <a16:creationId xmlns:a16="http://schemas.microsoft.com/office/drawing/2014/main" id="{C8E6EBDA-FA16-D93E-2CF6-AB30D85EF27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67D5A36-7354-989F-3D64-C95D55E3E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21189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图示, 应用程序&#10;&#10;描述已自动生成">
            <a:extLst>
              <a:ext uri="{FF2B5EF4-FFF2-40B4-BE49-F238E27FC236}">
                <a16:creationId xmlns:a16="http://schemas.microsoft.com/office/drawing/2014/main" id="{2486B724-3689-9BAF-4280-F53F87AC2F1D}"/>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24295"/>
          <a:stretch/>
        </p:blipFill>
        <p:spPr>
          <a:xfrm>
            <a:off x="11119269" y="0"/>
            <a:ext cx="874031" cy="638861"/>
          </a:xfrm>
          <a:prstGeom prst="rect">
            <a:avLst/>
          </a:prstGeom>
        </p:spPr>
      </p:pic>
      <p:pic>
        <p:nvPicPr>
          <p:cNvPr id="4" name="图片 3">
            <a:extLst>
              <a:ext uri="{FF2B5EF4-FFF2-40B4-BE49-F238E27FC236}">
                <a16:creationId xmlns:a16="http://schemas.microsoft.com/office/drawing/2014/main" id="{1C6A8D68-24A9-863D-9489-B6E182AB5B8D}"/>
              </a:ext>
            </a:extLst>
          </p:cNvPr>
          <p:cNvPicPr>
            <a:picLocks noChangeAspect="1"/>
          </p:cNvPicPr>
          <p:nvPr/>
        </p:nvPicPr>
        <p:blipFill>
          <a:blip r:embed="rId3"/>
          <a:srcRect l="-1" r="17178"/>
          <a:stretch/>
        </p:blipFill>
        <p:spPr>
          <a:xfrm>
            <a:off x="704235" y="680616"/>
            <a:ext cx="10097729" cy="6147012"/>
          </a:xfrm>
          <a:prstGeom prst="rect">
            <a:avLst/>
          </a:prstGeom>
        </p:spPr>
      </p:pic>
      <p:sp>
        <p:nvSpPr>
          <p:cNvPr id="6" name="文本框 5">
            <a:extLst>
              <a:ext uri="{FF2B5EF4-FFF2-40B4-BE49-F238E27FC236}">
                <a16:creationId xmlns:a16="http://schemas.microsoft.com/office/drawing/2014/main" id="{7B0FB1CA-DBA3-ADEB-A9B9-DD21F9528C2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2907F527-6CFD-8C44-89AA-D68833615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108321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图示, 应用程序&#10;&#10;描述已自动生成">
            <a:extLst>
              <a:ext uri="{FF2B5EF4-FFF2-40B4-BE49-F238E27FC236}">
                <a16:creationId xmlns:a16="http://schemas.microsoft.com/office/drawing/2014/main" id="{2486B724-3689-9BAF-4280-F53F87AC2F1D}"/>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24295"/>
          <a:stretch/>
        </p:blipFill>
        <p:spPr>
          <a:xfrm>
            <a:off x="11119269" y="0"/>
            <a:ext cx="874031" cy="638861"/>
          </a:xfrm>
          <a:prstGeom prst="rect">
            <a:avLst/>
          </a:prstGeom>
        </p:spPr>
      </p:pic>
      <p:sp>
        <p:nvSpPr>
          <p:cNvPr id="6" name="文本框 5">
            <a:extLst>
              <a:ext uri="{FF2B5EF4-FFF2-40B4-BE49-F238E27FC236}">
                <a16:creationId xmlns:a16="http://schemas.microsoft.com/office/drawing/2014/main" id="{7B0FB1CA-DBA3-ADEB-A9B9-DD21F9528C2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2907F527-6CFD-8C44-89AA-D68833615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5" name="图片 4">
            <a:extLst>
              <a:ext uri="{FF2B5EF4-FFF2-40B4-BE49-F238E27FC236}">
                <a16:creationId xmlns:a16="http://schemas.microsoft.com/office/drawing/2014/main" id="{CD94CEB2-DF37-2A32-839A-3CB90EE66DBA}"/>
              </a:ext>
            </a:extLst>
          </p:cNvPr>
          <p:cNvPicPr>
            <a:picLocks noChangeAspect="1"/>
          </p:cNvPicPr>
          <p:nvPr/>
        </p:nvPicPr>
        <p:blipFill>
          <a:blip r:embed="rId4"/>
          <a:stretch>
            <a:fillRect/>
          </a:stretch>
        </p:blipFill>
        <p:spPr>
          <a:xfrm>
            <a:off x="134330" y="746094"/>
            <a:ext cx="11923340" cy="6081534"/>
          </a:xfrm>
          <a:prstGeom prst="rect">
            <a:avLst/>
          </a:prstGeom>
        </p:spPr>
      </p:pic>
    </p:spTree>
    <p:extLst>
      <p:ext uri="{BB962C8B-B14F-4D97-AF65-F5344CB8AC3E}">
        <p14:creationId xmlns:p14="http://schemas.microsoft.com/office/powerpoint/2010/main" val="415524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90988" y="4124280"/>
            <a:ext cx="6610021" cy="830997"/>
          </a:xfrm>
          <a:prstGeom prst="rect">
            <a:avLst/>
          </a:prstGeom>
          <a:noFill/>
        </p:spPr>
        <p:txBody>
          <a:bodyPr wrap="square" rtlCol="0">
            <a:spAutoFit/>
          </a:bodyPr>
          <a:lstStyle/>
          <a:p>
            <a:pPr algn="ctr"/>
            <a:r>
              <a:rPr lang="en-US" altLang="zh-CN" sz="4800" b="1" dirty="0">
                <a:solidFill>
                  <a:schemeClr val="dk1">
                    <a:lumMod val="100000"/>
                  </a:schemeClr>
                </a:solidFill>
                <a:latin typeface="华文楷体" panose="02010600040101010101" pitchFamily="2" charset="-122"/>
                <a:ea typeface="华文楷体" panose="02010600040101010101" pitchFamily="2" charset="-122"/>
              </a:rPr>
              <a:t>AI</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 沿革历程 </a:t>
            </a: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4175849" y="5043765"/>
            <a:ext cx="3840300" cy="369332"/>
          </a:xfrm>
          <a:prstGeom prst="rect">
            <a:avLst/>
          </a:prstGeom>
          <a:noFill/>
        </p:spPr>
        <p:txBody>
          <a:bodyPr wrap="square" rtlCol="0">
            <a:spAutoFit/>
          </a:bodyPr>
          <a:lstStyle/>
          <a:p>
            <a:pPr algn="ctr"/>
            <a:r>
              <a:rPr lang="en-US" altLang="zh-CN"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History / Concept</a:t>
            </a:r>
            <a:endParaRPr lang="zh-CN" altLang="en-US" b="1" dirty="0">
              <a:solidFill>
                <a:schemeClr val="dk1">
                  <a:lumMod val="100000"/>
                </a:schemeClr>
              </a:solidFill>
              <a:latin typeface="JetBrains Mono" panose="02000009000000000000" pitchFamily="49" charset="0"/>
              <a:cs typeface="JetBrains Mono" panose="02000009000000000000" pitchFamily="49" charset="0"/>
            </a:endParaRPr>
          </a:p>
        </p:txBody>
      </p:sp>
      <p:sp>
        <p:nvSpPr>
          <p:cNvPr id="17" name="矩形 27"/>
          <p:cNvSpPr>
            <a:spLocks noChangeArrowheads="1"/>
          </p:cNvSpPr>
          <p:nvPr/>
        </p:nvSpPr>
        <p:spPr bwMode="auto">
          <a:xfrm>
            <a:off x="1717037" y="5702826"/>
            <a:ext cx="8757926"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10000"/>
              </a:lnSpc>
              <a:spcBef>
                <a:spcPct val="0"/>
              </a:spcBef>
              <a:buNone/>
            </a:pPr>
            <a:r>
              <a:rPr lang="zh-CN" altLang="en-US" sz="1600" b="1" dirty="0">
                <a:solidFill>
                  <a:schemeClr val="dk1">
                    <a:lumMod val="100000"/>
                  </a:schemeClr>
                </a:solidFill>
                <a:latin typeface="宋体" panose="02010600030101010101" pitchFamily="2" charset="-122"/>
                <a:cs typeface="Arial" panose="020B0604020202020204" pitchFamily="34" charset="0"/>
              </a:rPr>
              <a:t>什么是</a:t>
            </a:r>
            <a:r>
              <a:rPr lang="en-US" altLang="zh-CN" sz="1600" b="1" dirty="0">
                <a:solidFill>
                  <a:schemeClr val="dk1">
                    <a:lumMod val="100000"/>
                  </a:schemeClr>
                </a:solidFill>
                <a:latin typeface="宋体" panose="02010600030101010101" pitchFamily="2" charset="-122"/>
                <a:cs typeface="Arial" panose="020B0604020202020204" pitchFamily="34" charset="0"/>
              </a:rPr>
              <a:t>AI</a:t>
            </a:r>
            <a:r>
              <a:rPr lang="zh-CN" altLang="en-US" sz="1600" b="1" dirty="0">
                <a:solidFill>
                  <a:schemeClr val="dk1">
                    <a:lumMod val="100000"/>
                  </a:schemeClr>
                </a:solidFill>
                <a:latin typeface="宋体" panose="02010600030101010101" pitchFamily="2" charset="-122"/>
                <a:cs typeface="Arial" panose="020B0604020202020204" pitchFamily="34" charset="0"/>
              </a:rPr>
              <a:t>大模型？</a:t>
            </a:r>
            <a:r>
              <a:rPr lang="en-US" altLang="zh-CN" sz="1600" b="1" dirty="0">
                <a:solidFill>
                  <a:schemeClr val="dk1">
                    <a:lumMod val="100000"/>
                  </a:schemeClr>
                </a:solidFill>
                <a:latin typeface="宋体" panose="02010600030101010101" pitchFamily="2" charset="-122"/>
                <a:cs typeface="Arial" panose="020B0604020202020204" pitchFamily="34" charset="0"/>
              </a:rPr>
              <a:t>AI</a:t>
            </a:r>
            <a:r>
              <a:rPr lang="zh-CN" altLang="en-US" sz="1600" b="1" dirty="0">
                <a:solidFill>
                  <a:schemeClr val="dk1">
                    <a:lumMod val="100000"/>
                  </a:schemeClr>
                </a:solidFill>
                <a:latin typeface="宋体" panose="02010600030101010101" pitchFamily="2" charset="-122"/>
                <a:cs typeface="Arial" panose="020B0604020202020204" pitchFamily="34" charset="0"/>
              </a:rPr>
              <a:t>大模型从哪里来的？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a:extLst>
              <a:ext uri="{28A0092B-C50C-407E-A947-70E740481C1C}">
                <a14:useLocalDpi xmlns:a14="http://schemas.microsoft.com/office/drawing/2010/main" val="0"/>
              </a:ext>
            </a:extLst>
          </a:blip>
          <a:srcRect l="22447" t="39760" r="31156" b="33814"/>
          <a:stretch/>
        </p:blipFill>
        <p:spPr>
          <a:xfrm>
            <a:off x="6004333" y="315947"/>
            <a:ext cx="5090983" cy="1812325"/>
          </a:xfrm>
          <a:prstGeom prst="rect">
            <a:avLst/>
          </a:prstGeom>
        </p:spPr>
      </p:pic>
      <p:sp>
        <p:nvSpPr>
          <p:cNvPr id="2" name="文本框 1">
            <a:extLst>
              <a:ext uri="{FF2B5EF4-FFF2-40B4-BE49-F238E27FC236}">
                <a16:creationId xmlns:a16="http://schemas.microsoft.com/office/drawing/2014/main" id="{4C32AB9C-ED90-7208-52B8-1896E86B6600}"/>
              </a:ext>
            </a:extLst>
          </p:cNvPr>
          <p:cNvSpPr txBox="1"/>
          <p:nvPr/>
        </p:nvSpPr>
        <p:spPr>
          <a:xfrm>
            <a:off x="1002298" y="3429000"/>
            <a:ext cx="10187404"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智谱清言</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GLM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CogVideo</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CogView</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Embedding / ……</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清华大学计算机系</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KEG</a:t>
            </a:r>
            <a:r>
              <a:rPr lang="zh-CN" altLang="en-US" sz="2800" dirty="0">
                <a:latin typeface="楷体" panose="02010609060101010101" pitchFamily="49" charset="-122"/>
                <a:ea typeface="楷体" panose="02010609060101010101" pitchFamily="49" charset="-122"/>
              </a:rPr>
              <a:t>实验室</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智谱</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a:t>
            </a: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清华大学</a:t>
            </a:r>
            <a:endParaRPr lang="en-US" altLang="zh-CN" sz="28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8A75EE91-4DB9-022B-AF74-DCE361AE58CF}"/>
              </a:ext>
            </a:extLst>
          </p:cNvPr>
          <p:cNvSpPr txBox="1"/>
          <p:nvPr/>
        </p:nvSpPr>
        <p:spPr>
          <a:xfrm>
            <a:off x="2088423" y="682561"/>
            <a:ext cx="1877437" cy="769441"/>
          </a:xfrm>
          <a:prstGeom prst="rect">
            <a:avLst/>
          </a:prstGeom>
          <a:noFill/>
        </p:spPr>
        <p:txBody>
          <a:bodyPr wrap="none" rtlCol="0">
            <a:spAutoFit/>
          </a:bodyPr>
          <a:lstStyle/>
          <a:p>
            <a:r>
              <a:rPr lang="zh-CN" altLang="en-US" sz="4400" dirty="0">
                <a:solidFill>
                  <a:schemeClr val="bg1"/>
                </a:solidFill>
                <a:latin typeface="楷体" panose="02010609060101010101" pitchFamily="49" charset="-122"/>
                <a:ea typeface="楷体" panose="02010609060101010101" pitchFamily="49" charset="-122"/>
              </a:rPr>
              <a:t>清华系</a:t>
            </a:r>
          </a:p>
        </p:txBody>
      </p:sp>
      <p:sp>
        <p:nvSpPr>
          <p:cNvPr id="4" name="文本框 3">
            <a:extLst>
              <a:ext uri="{FF2B5EF4-FFF2-40B4-BE49-F238E27FC236}">
                <a16:creationId xmlns:a16="http://schemas.microsoft.com/office/drawing/2014/main" id="{CC0B099C-4820-C827-08E5-9005C027CB2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4AD76797-DE8D-36BE-91FE-B5A9129D2E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16659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99715" y="0"/>
            <a:ext cx="1977338" cy="703907"/>
          </a:xfrm>
          <a:prstGeom prst="rect">
            <a:avLst/>
          </a:prstGeom>
        </p:spPr>
      </p:pic>
      <p:pic>
        <p:nvPicPr>
          <p:cNvPr id="3" name="图片 2">
            <a:extLst>
              <a:ext uri="{FF2B5EF4-FFF2-40B4-BE49-F238E27FC236}">
                <a16:creationId xmlns:a16="http://schemas.microsoft.com/office/drawing/2014/main" id="{C5E28F5F-CDFA-359D-2FDA-FC990752C045}"/>
              </a:ext>
            </a:extLst>
          </p:cNvPr>
          <p:cNvPicPr>
            <a:picLocks noChangeAspect="1"/>
          </p:cNvPicPr>
          <p:nvPr/>
        </p:nvPicPr>
        <p:blipFill>
          <a:blip r:embed="rId3"/>
          <a:stretch>
            <a:fillRect/>
          </a:stretch>
        </p:blipFill>
        <p:spPr>
          <a:xfrm>
            <a:off x="349250" y="897340"/>
            <a:ext cx="11493499" cy="5794840"/>
          </a:xfrm>
          <a:prstGeom prst="rect">
            <a:avLst/>
          </a:prstGeom>
        </p:spPr>
      </p:pic>
      <p:sp>
        <p:nvSpPr>
          <p:cNvPr id="4" name="文本框 3">
            <a:extLst>
              <a:ext uri="{FF2B5EF4-FFF2-40B4-BE49-F238E27FC236}">
                <a16:creationId xmlns:a16="http://schemas.microsoft.com/office/drawing/2014/main" id="{4FBF69C0-9604-147B-1B0A-574FFCA69D8E}"/>
              </a:ext>
            </a:extLst>
          </p:cNvPr>
          <p:cNvSpPr txBox="1"/>
          <p:nvPr/>
        </p:nvSpPr>
        <p:spPr>
          <a:xfrm>
            <a:off x="2515729" y="222054"/>
            <a:ext cx="4204997" cy="523220"/>
          </a:xfrm>
          <a:prstGeom prst="rect">
            <a:avLst/>
          </a:prstGeom>
          <a:noFill/>
        </p:spPr>
        <p:txBody>
          <a:bodyPr wrap="none" rtlCol="0">
            <a:spAutoFit/>
          </a:bodyPr>
          <a:lstStyle/>
          <a:p>
            <a:r>
              <a:rPr lang="zh-CN" altLang="en-US" sz="2800" dirty="0">
                <a:solidFill>
                  <a:schemeClr val="bg1"/>
                </a:solidFill>
                <a:latin typeface="楷体" panose="02010609060101010101" pitchFamily="49" charset="-122"/>
                <a:ea typeface="楷体" panose="02010609060101010101" pitchFamily="49" charset="-122"/>
              </a:rPr>
              <a:t>模型体验接口（</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UI</a:t>
            </a:r>
            <a:r>
              <a:rPr lang="zh-CN" altLang="en-US" sz="2800" dirty="0">
                <a:solidFill>
                  <a:schemeClr val="bg1"/>
                </a:solidFill>
                <a:latin typeface="楷体" panose="02010609060101010101" pitchFamily="49" charset="-122"/>
                <a:ea typeface="楷体" panose="02010609060101010101" pitchFamily="49" charset="-122"/>
              </a:rPr>
              <a:t>界面）</a:t>
            </a:r>
          </a:p>
        </p:txBody>
      </p:sp>
      <p:sp>
        <p:nvSpPr>
          <p:cNvPr id="2" name="文本框 1">
            <a:extLst>
              <a:ext uri="{FF2B5EF4-FFF2-40B4-BE49-F238E27FC236}">
                <a16:creationId xmlns:a16="http://schemas.microsoft.com/office/drawing/2014/main" id="{61CC7184-2D60-B3FB-B249-AF108A5C7F78}"/>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4187E9B-1686-CDF4-7E25-055F4907A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97591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264074" y="5815696"/>
            <a:ext cx="2927925" cy="1042304"/>
          </a:xfrm>
          <a:prstGeom prst="rect">
            <a:avLst/>
          </a:prstGeom>
        </p:spPr>
      </p:pic>
      <p:pic>
        <p:nvPicPr>
          <p:cNvPr id="3" name="图片 2">
            <a:extLst>
              <a:ext uri="{FF2B5EF4-FFF2-40B4-BE49-F238E27FC236}">
                <a16:creationId xmlns:a16="http://schemas.microsoft.com/office/drawing/2014/main" id="{49557B81-DDE0-A41B-7AEF-CAB5F530D78B}"/>
              </a:ext>
            </a:extLst>
          </p:cNvPr>
          <p:cNvPicPr>
            <a:picLocks noChangeAspect="1"/>
          </p:cNvPicPr>
          <p:nvPr/>
        </p:nvPicPr>
        <p:blipFill>
          <a:blip r:embed="rId3"/>
          <a:stretch>
            <a:fillRect/>
          </a:stretch>
        </p:blipFill>
        <p:spPr>
          <a:xfrm>
            <a:off x="364194" y="765186"/>
            <a:ext cx="11654112" cy="4826573"/>
          </a:xfrm>
          <a:prstGeom prst="rect">
            <a:avLst/>
          </a:prstGeom>
        </p:spPr>
      </p:pic>
      <p:sp>
        <p:nvSpPr>
          <p:cNvPr id="4" name="文本框 3">
            <a:extLst>
              <a:ext uri="{FF2B5EF4-FFF2-40B4-BE49-F238E27FC236}">
                <a16:creationId xmlns:a16="http://schemas.microsoft.com/office/drawing/2014/main" id="{54F8301C-94B5-EF76-E803-CAA3C77A35CF}"/>
              </a:ext>
            </a:extLst>
          </p:cNvPr>
          <p:cNvSpPr txBox="1"/>
          <p:nvPr/>
        </p:nvSpPr>
        <p:spPr>
          <a:xfrm>
            <a:off x="0" y="5934075"/>
            <a:ext cx="9264075"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旗舰基座模型及代表分支 </a:t>
            </a:r>
            <a:r>
              <a:rPr lang="en-US" altLang="zh-CN" sz="2400" dirty="0">
                <a:latin typeface="楷体" panose="02010609060101010101" pitchFamily="49" charset="-122"/>
                <a:ea typeface="楷体" panose="02010609060101010101" pitchFamily="49" charset="-122"/>
              </a:rPr>
              <a:t>=&gt; </a:t>
            </a:r>
            <a:r>
              <a:rPr lang="zh-CN" altLang="en-US" sz="2400" dirty="0">
                <a:latin typeface="楷体" panose="02010609060101010101" pitchFamily="49" charset="-122"/>
                <a:ea typeface="楷体" panose="02010609060101010101" pitchFamily="49" charset="-122"/>
              </a:rPr>
              <a:t>特化处理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多模态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视频生成 </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841FCF03-4047-9607-0967-174E012E19A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E7F6888-A426-0B6C-2B0D-5F16ECECCF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58114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504622" y="0"/>
            <a:ext cx="2352675" cy="837522"/>
          </a:xfrm>
          <a:prstGeom prst="rect">
            <a:avLst/>
          </a:prstGeom>
        </p:spPr>
      </p:pic>
      <p:sp>
        <p:nvSpPr>
          <p:cNvPr id="4" name="文本框 3">
            <a:extLst>
              <a:ext uri="{FF2B5EF4-FFF2-40B4-BE49-F238E27FC236}">
                <a16:creationId xmlns:a16="http://schemas.microsoft.com/office/drawing/2014/main" id="{23A4B07A-3632-28D7-ED46-6FD2B17BB664}"/>
              </a:ext>
            </a:extLst>
          </p:cNvPr>
          <p:cNvSpPr txBox="1"/>
          <p:nvPr/>
        </p:nvSpPr>
        <p:spPr>
          <a:xfrm>
            <a:off x="334703" y="648295"/>
            <a:ext cx="5170005" cy="923330"/>
          </a:xfrm>
          <a:prstGeom prst="rect">
            <a:avLst/>
          </a:prstGeom>
          <a:noFill/>
        </p:spPr>
        <p:txBody>
          <a:bodyPr wrap="none" rtlCol="0">
            <a:spAutoFit/>
          </a:bodyPr>
          <a:lstStyle/>
          <a:p>
            <a:r>
              <a:rPr lang="zh-CN" altLang="en-US" sz="5400" dirty="0">
                <a:solidFill>
                  <a:schemeClr val="bg1"/>
                </a:solidFill>
                <a:latin typeface="楷体" panose="02010609060101010101" pitchFamily="49" charset="-122"/>
                <a:ea typeface="楷体" panose="02010609060101010101" pitchFamily="49" charset="-122"/>
              </a:rPr>
              <a:t>智谱</a:t>
            </a:r>
            <a:r>
              <a:rPr lang="en-US" altLang="zh-CN" sz="54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5400" dirty="0">
                <a:solidFill>
                  <a:schemeClr val="bg1"/>
                </a:solidFill>
                <a:latin typeface="楷体" panose="02010609060101010101" pitchFamily="49" charset="-122"/>
                <a:ea typeface="楷体" panose="02010609060101010101" pitchFamily="49" charset="-122"/>
              </a:rPr>
              <a:t>开放平台</a:t>
            </a:r>
          </a:p>
        </p:txBody>
      </p:sp>
      <p:sp>
        <p:nvSpPr>
          <p:cNvPr id="5" name="矩形 4">
            <a:extLst>
              <a:ext uri="{FF2B5EF4-FFF2-40B4-BE49-F238E27FC236}">
                <a16:creationId xmlns:a16="http://schemas.microsoft.com/office/drawing/2014/main" id="{3CAA7F22-002C-8149-C83A-458D81D58D28}"/>
              </a:ext>
            </a:extLst>
          </p:cNvPr>
          <p:cNvSpPr/>
          <p:nvPr/>
        </p:nvSpPr>
        <p:spPr>
          <a:xfrm>
            <a:off x="0" y="1571625"/>
            <a:ext cx="12192000" cy="1190625"/>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黑暗中的标志&#10;&#10;描述已自动生成">
            <a:extLst>
              <a:ext uri="{FF2B5EF4-FFF2-40B4-BE49-F238E27FC236}">
                <a16:creationId xmlns:a16="http://schemas.microsoft.com/office/drawing/2014/main" id="{4AF14A58-1766-1F0F-72BE-32F0C28B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4" y="1928813"/>
            <a:ext cx="2343150" cy="476250"/>
          </a:xfrm>
          <a:prstGeom prst="rect">
            <a:avLst/>
          </a:prstGeom>
        </p:spPr>
      </p:pic>
      <p:sp>
        <p:nvSpPr>
          <p:cNvPr id="6" name="文本框 5">
            <a:extLst>
              <a:ext uri="{FF2B5EF4-FFF2-40B4-BE49-F238E27FC236}">
                <a16:creationId xmlns:a16="http://schemas.microsoft.com/office/drawing/2014/main" id="{B9E18D7A-4BB7-8EB1-6E5F-B3355B1EAC53}"/>
              </a:ext>
            </a:extLst>
          </p:cNvPr>
          <p:cNvSpPr txBox="1"/>
          <p:nvPr/>
        </p:nvSpPr>
        <p:spPr>
          <a:xfrm>
            <a:off x="2310348" y="2762250"/>
            <a:ext cx="7984878" cy="2031325"/>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开发应用平台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模型体验 </a:t>
            </a:r>
            <a:r>
              <a:rPr lang="en-US" altLang="zh-CN" dirty="0">
                <a:latin typeface="楷体" panose="02010609060101010101" pitchFamily="49" charset="-122"/>
                <a:ea typeface="楷体" panose="02010609060101010101" pitchFamily="49" charset="-122"/>
              </a:rPr>
              <a:t>/ </a:t>
            </a:r>
            <a:r>
              <a:rPr lang="en-US" altLang="zh-CN" dirty="0">
                <a:latin typeface="JetBrains Mono" panose="02000009000000000000" pitchFamily="49" charset="0"/>
                <a:ea typeface="JetBrains Mono" panose="02000009000000000000" pitchFamily="49" charset="0"/>
                <a:cs typeface="JetBrains Mono" panose="02000009000000000000" pitchFamily="49" charset="0"/>
              </a:rPr>
              <a:t>API</a:t>
            </a:r>
            <a:r>
              <a:rPr lang="zh-CN" altLang="en-US" dirty="0">
                <a:latin typeface="楷体" panose="02010609060101010101" pitchFamily="49" charset="-122"/>
                <a:ea typeface="楷体" panose="02010609060101010101" pitchFamily="49" charset="-122"/>
              </a:rPr>
              <a:t>调用接口服务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配套应用资源 </a:t>
            </a:r>
            <a:r>
              <a:rPr lang="en-US" altLang="zh-CN" dirty="0">
                <a:latin typeface="楷体" panose="02010609060101010101" pitchFamily="49" charset="-122"/>
                <a:ea typeface="楷体" panose="02010609060101010101" pitchFamily="49" charset="-122"/>
              </a:rPr>
              <a:t>/ ……</a:t>
            </a: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一站式开发平台</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降低人工智能模型应用门槛</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个性化开发应用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最大程度契合应用场景（泛化 </a:t>
            </a:r>
            <a:r>
              <a:rPr lang="en-US" altLang="zh-CN" dirty="0">
                <a:latin typeface="楷体" panose="02010609060101010101" pitchFamily="49" charset="-122"/>
                <a:ea typeface="楷体" panose="02010609060101010101" pitchFamily="49" charset="-122"/>
              </a:rPr>
              <a:t>=&gt; </a:t>
            </a:r>
            <a:r>
              <a:rPr lang="zh-CN" altLang="en-US" dirty="0">
                <a:latin typeface="楷体" panose="02010609060101010101" pitchFamily="49" charset="-122"/>
                <a:ea typeface="楷体" panose="02010609060101010101" pitchFamily="49" charset="-122"/>
              </a:rPr>
              <a:t>专用）</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模型开发辅助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数据集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参数微调 </a:t>
            </a:r>
            <a:r>
              <a:rPr lang="en-US" altLang="zh-CN" dirty="0">
                <a:latin typeface="楷体" panose="02010609060101010101" pitchFamily="49" charset="-122"/>
                <a:ea typeface="楷体" panose="02010609060101010101" pitchFamily="49" charset="-122"/>
              </a:rPr>
              <a:t>/ ……</a:t>
            </a:r>
          </a:p>
        </p:txBody>
      </p:sp>
      <p:sp>
        <p:nvSpPr>
          <p:cNvPr id="2" name="文本框 1">
            <a:extLst>
              <a:ext uri="{FF2B5EF4-FFF2-40B4-BE49-F238E27FC236}">
                <a16:creationId xmlns:a16="http://schemas.microsoft.com/office/drawing/2014/main" id="{ACF448E6-492A-5699-D1C5-3C1568C810E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C70AA46F-13F4-8F36-B977-65C1E69042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403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613368" y="30372"/>
            <a:ext cx="2197632" cy="782329"/>
          </a:xfrm>
          <a:prstGeom prst="rect">
            <a:avLst/>
          </a:prstGeom>
        </p:spPr>
      </p:pic>
      <p:pic>
        <p:nvPicPr>
          <p:cNvPr id="5" name="图片 4">
            <a:extLst>
              <a:ext uri="{FF2B5EF4-FFF2-40B4-BE49-F238E27FC236}">
                <a16:creationId xmlns:a16="http://schemas.microsoft.com/office/drawing/2014/main" id="{E1CA91D9-B731-2C4B-FFE4-CD078BFFA237}"/>
              </a:ext>
            </a:extLst>
          </p:cNvPr>
          <p:cNvPicPr>
            <a:picLocks noChangeAspect="1"/>
          </p:cNvPicPr>
          <p:nvPr/>
        </p:nvPicPr>
        <p:blipFill>
          <a:blip r:embed="rId3"/>
          <a:stretch>
            <a:fillRect/>
          </a:stretch>
        </p:blipFill>
        <p:spPr>
          <a:xfrm>
            <a:off x="296604" y="958511"/>
            <a:ext cx="11640823" cy="5869117"/>
          </a:xfrm>
          <a:prstGeom prst="rect">
            <a:avLst/>
          </a:prstGeom>
        </p:spPr>
      </p:pic>
      <p:sp>
        <p:nvSpPr>
          <p:cNvPr id="2" name="文本框 1">
            <a:extLst>
              <a:ext uri="{FF2B5EF4-FFF2-40B4-BE49-F238E27FC236}">
                <a16:creationId xmlns:a16="http://schemas.microsoft.com/office/drawing/2014/main" id="{DA97E5E1-0EFF-5552-30EC-01772F98057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B968828C-0B09-3EB8-5732-05C8859CCF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198490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63150" y="0"/>
            <a:ext cx="2142334" cy="762621"/>
          </a:xfrm>
          <a:prstGeom prst="rect">
            <a:avLst/>
          </a:prstGeom>
        </p:spPr>
      </p:pic>
      <p:pic>
        <p:nvPicPr>
          <p:cNvPr id="8" name="图片 7">
            <a:extLst>
              <a:ext uri="{FF2B5EF4-FFF2-40B4-BE49-F238E27FC236}">
                <a16:creationId xmlns:a16="http://schemas.microsoft.com/office/drawing/2014/main" id="{AAA3EFF9-F487-1A4A-ED33-B918BC29E53F}"/>
              </a:ext>
            </a:extLst>
          </p:cNvPr>
          <p:cNvPicPr>
            <a:picLocks noChangeAspect="1"/>
          </p:cNvPicPr>
          <p:nvPr/>
        </p:nvPicPr>
        <p:blipFill>
          <a:blip r:embed="rId3"/>
          <a:stretch>
            <a:fillRect/>
          </a:stretch>
        </p:blipFill>
        <p:spPr>
          <a:xfrm>
            <a:off x="209831" y="823238"/>
            <a:ext cx="11772337" cy="5935424"/>
          </a:xfrm>
          <a:prstGeom prst="rect">
            <a:avLst/>
          </a:prstGeom>
        </p:spPr>
      </p:pic>
      <p:sp>
        <p:nvSpPr>
          <p:cNvPr id="2" name="文本框 1">
            <a:extLst>
              <a:ext uri="{FF2B5EF4-FFF2-40B4-BE49-F238E27FC236}">
                <a16:creationId xmlns:a16="http://schemas.microsoft.com/office/drawing/2014/main" id="{D736A4DF-017A-9A62-C59F-7B9B7E9ADF3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EB06B0BD-DC8F-A4B3-A7BC-021C35FBAC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10631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82200" y="0"/>
            <a:ext cx="2090074" cy="744018"/>
          </a:xfrm>
          <a:prstGeom prst="rect">
            <a:avLst/>
          </a:prstGeom>
        </p:spPr>
      </p:pic>
      <p:pic>
        <p:nvPicPr>
          <p:cNvPr id="3" name="图片 2">
            <a:extLst>
              <a:ext uri="{FF2B5EF4-FFF2-40B4-BE49-F238E27FC236}">
                <a16:creationId xmlns:a16="http://schemas.microsoft.com/office/drawing/2014/main" id="{43BED54E-6FDD-5C6F-2D45-7CBB8CE8BC22}"/>
              </a:ext>
            </a:extLst>
          </p:cNvPr>
          <p:cNvPicPr>
            <a:picLocks noChangeAspect="1"/>
          </p:cNvPicPr>
          <p:nvPr/>
        </p:nvPicPr>
        <p:blipFill>
          <a:blip r:embed="rId3"/>
          <a:stretch>
            <a:fillRect/>
          </a:stretch>
        </p:blipFill>
        <p:spPr>
          <a:xfrm>
            <a:off x="162232" y="844206"/>
            <a:ext cx="11867535" cy="5983422"/>
          </a:xfrm>
          <a:prstGeom prst="rect">
            <a:avLst/>
          </a:prstGeom>
        </p:spPr>
      </p:pic>
      <p:sp>
        <p:nvSpPr>
          <p:cNvPr id="2" name="文本框 1">
            <a:extLst>
              <a:ext uri="{FF2B5EF4-FFF2-40B4-BE49-F238E27FC236}">
                <a16:creationId xmlns:a16="http://schemas.microsoft.com/office/drawing/2014/main" id="{31382648-F01A-13CD-D03D-5A5C2162331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9899CDE-9EAD-8CF4-1CBF-6CE58F983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09053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15524" y="0"/>
            <a:ext cx="2124075" cy="756122"/>
          </a:xfrm>
          <a:prstGeom prst="rect">
            <a:avLst/>
          </a:prstGeom>
        </p:spPr>
      </p:pic>
      <p:pic>
        <p:nvPicPr>
          <p:cNvPr id="3" name="图片 2">
            <a:extLst>
              <a:ext uri="{FF2B5EF4-FFF2-40B4-BE49-F238E27FC236}">
                <a16:creationId xmlns:a16="http://schemas.microsoft.com/office/drawing/2014/main" id="{E2390910-828D-65EB-FDA0-3CD08FDAD838}"/>
              </a:ext>
            </a:extLst>
          </p:cNvPr>
          <p:cNvPicPr>
            <a:picLocks noChangeAspect="1"/>
          </p:cNvPicPr>
          <p:nvPr/>
        </p:nvPicPr>
        <p:blipFill>
          <a:blip r:embed="rId3"/>
          <a:stretch>
            <a:fillRect/>
          </a:stretch>
        </p:blipFill>
        <p:spPr>
          <a:xfrm>
            <a:off x="285135" y="804055"/>
            <a:ext cx="11621729" cy="5859490"/>
          </a:xfrm>
          <a:prstGeom prst="rect">
            <a:avLst/>
          </a:prstGeom>
        </p:spPr>
      </p:pic>
      <p:sp>
        <p:nvSpPr>
          <p:cNvPr id="2" name="文本框 1">
            <a:extLst>
              <a:ext uri="{FF2B5EF4-FFF2-40B4-BE49-F238E27FC236}">
                <a16:creationId xmlns:a16="http://schemas.microsoft.com/office/drawing/2014/main" id="{4E616DC6-176A-61DD-2EB8-D0E75AC16DA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3812C6D-47A9-8CB8-0938-3D1CC0BBC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057555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97440" y="-216"/>
            <a:ext cx="1966680" cy="700093"/>
          </a:xfrm>
          <a:prstGeom prst="rect">
            <a:avLst/>
          </a:prstGeom>
        </p:spPr>
      </p:pic>
      <p:pic>
        <p:nvPicPr>
          <p:cNvPr id="3" name="图片 2">
            <a:extLst>
              <a:ext uri="{FF2B5EF4-FFF2-40B4-BE49-F238E27FC236}">
                <a16:creationId xmlns:a16="http://schemas.microsoft.com/office/drawing/2014/main" id="{0CE7D9E5-777F-1320-3BA2-9AB8B7E55A2D}"/>
              </a:ext>
            </a:extLst>
          </p:cNvPr>
          <p:cNvPicPr>
            <a:picLocks noChangeAspect="1"/>
          </p:cNvPicPr>
          <p:nvPr/>
        </p:nvPicPr>
        <p:blipFill>
          <a:blip r:embed="rId3"/>
          <a:stretch>
            <a:fillRect/>
          </a:stretch>
        </p:blipFill>
        <p:spPr>
          <a:xfrm>
            <a:off x="270387" y="755768"/>
            <a:ext cx="11651226" cy="5874362"/>
          </a:xfrm>
          <a:prstGeom prst="rect">
            <a:avLst/>
          </a:prstGeom>
        </p:spPr>
      </p:pic>
      <p:sp>
        <p:nvSpPr>
          <p:cNvPr id="2" name="文本框 1">
            <a:extLst>
              <a:ext uri="{FF2B5EF4-FFF2-40B4-BE49-F238E27FC236}">
                <a16:creationId xmlns:a16="http://schemas.microsoft.com/office/drawing/2014/main" id="{EDC3C22F-938C-737B-3D6B-FF1389E8E96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213E5C5E-5E52-7EB8-588F-FDED1CDAD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908059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855200" y="30372"/>
            <a:ext cx="2120490" cy="754845"/>
          </a:xfrm>
          <a:prstGeom prst="rect">
            <a:avLst/>
          </a:prstGeom>
        </p:spPr>
      </p:pic>
      <p:pic>
        <p:nvPicPr>
          <p:cNvPr id="3" name="图片 2">
            <a:extLst>
              <a:ext uri="{FF2B5EF4-FFF2-40B4-BE49-F238E27FC236}">
                <a16:creationId xmlns:a16="http://schemas.microsoft.com/office/drawing/2014/main" id="{57058945-6E35-C779-36BC-520839A97DCB}"/>
              </a:ext>
            </a:extLst>
          </p:cNvPr>
          <p:cNvPicPr>
            <a:picLocks noChangeAspect="1"/>
          </p:cNvPicPr>
          <p:nvPr/>
        </p:nvPicPr>
        <p:blipFill>
          <a:blip r:embed="rId3"/>
          <a:stretch>
            <a:fillRect/>
          </a:stretch>
        </p:blipFill>
        <p:spPr>
          <a:xfrm>
            <a:off x="216309" y="898736"/>
            <a:ext cx="11759381" cy="5928892"/>
          </a:xfrm>
          <a:prstGeom prst="rect">
            <a:avLst/>
          </a:prstGeom>
        </p:spPr>
      </p:pic>
      <p:sp>
        <p:nvSpPr>
          <p:cNvPr id="2" name="文本框 1">
            <a:extLst>
              <a:ext uri="{FF2B5EF4-FFF2-40B4-BE49-F238E27FC236}">
                <a16:creationId xmlns:a16="http://schemas.microsoft.com/office/drawing/2014/main" id="{610A40A1-5D91-3C0F-54CD-3556F441984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4DCC8A1-4F87-0C62-3316-6BEB43227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007214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3514452" y="1424727"/>
            <a:ext cx="0" cy="3564542"/>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rot="1679225">
            <a:off x="1435345" y="3754790"/>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1698120">
            <a:off x="1806144" y="3542285"/>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任意多边形 14"/>
          <p:cNvSpPr/>
          <p:nvPr/>
        </p:nvSpPr>
        <p:spPr>
          <a:xfrm rot="21436281">
            <a:off x="1430086" y="2500941"/>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1" name="图表 20"/>
          <p:cNvGraphicFramePr/>
          <p:nvPr/>
        </p:nvGraphicFramePr>
        <p:xfrm>
          <a:off x="1059260" y="1533162"/>
          <a:ext cx="2978380" cy="1985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p:cNvGraphicFramePr/>
          <p:nvPr/>
        </p:nvGraphicFramePr>
        <p:xfrm>
          <a:off x="3514452" y="1404426"/>
          <a:ext cx="3159484" cy="2106323"/>
        </p:xfrm>
        <a:graphic>
          <a:graphicData uri="http://schemas.openxmlformats.org/drawingml/2006/chart">
            <c:chart xmlns:c="http://schemas.openxmlformats.org/drawingml/2006/chart" xmlns:r="http://schemas.openxmlformats.org/officeDocument/2006/relationships" r:id="rId4"/>
          </a:graphicData>
        </a:graphic>
      </p:graphicFrame>
      <p:sp>
        <p:nvSpPr>
          <p:cNvPr id="27" name="任意多边形 26"/>
          <p:cNvSpPr/>
          <p:nvPr/>
        </p:nvSpPr>
        <p:spPr>
          <a:xfrm rot="1679225">
            <a:off x="3923740" y="3760972"/>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rot="1698120">
            <a:off x="4294539" y="3548467"/>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任意多边形 28"/>
          <p:cNvSpPr/>
          <p:nvPr/>
        </p:nvSpPr>
        <p:spPr>
          <a:xfrm rot="21436281">
            <a:off x="3918481" y="2507123"/>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5" name="图表 24"/>
          <p:cNvGraphicFramePr/>
          <p:nvPr/>
        </p:nvGraphicFramePr>
        <p:xfrm>
          <a:off x="6016917" y="1341120"/>
          <a:ext cx="3249571" cy="2166383"/>
        </p:xfrm>
        <a:graphic>
          <a:graphicData uri="http://schemas.openxmlformats.org/drawingml/2006/chart">
            <c:chart xmlns:c="http://schemas.openxmlformats.org/drawingml/2006/chart" xmlns:r="http://schemas.openxmlformats.org/officeDocument/2006/relationships" r:id="rId5"/>
          </a:graphicData>
        </a:graphic>
      </p:graphicFrame>
      <p:sp>
        <p:nvSpPr>
          <p:cNvPr id="31" name="任意多边形 30"/>
          <p:cNvSpPr/>
          <p:nvPr/>
        </p:nvSpPr>
        <p:spPr>
          <a:xfrm rot="1679225">
            <a:off x="6444089" y="3774904"/>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rot="1698120">
            <a:off x="6814888" y="3562399"/>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任意多边形 32"/>
          <p:cNvSpPr/>
          <p:nvPr/>
        </p:nvSpPr>
        <p:spPr>
          <a:xfrm rot="21436281">
            <a:off x="6438830" y="2521055"/>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4" name="图表 23"/>
          <p:cNvGraphicFramePr/>
          <p:nvPr/>
        </p:nvGraphicFramePr>
        <p:xfrm>
          <a:off x="8495703" y="1400526"/>
          <a:ext cx="3189627" cy="2126421"/>
        </p:xfrm>
        <a:graphic>
          <a:graphicData uri="http://schemas.openxmlformats.org/drawingml/2006/chart">
            <c:chart xmlns:c="http://schemas.openxmlformats.org/drawingml/2006/chart" xmlns:r="http://schemas.openxmlformats.org/officeDocument/2006/relationships" r:id="rId6"/>
          </a:graphicData>
        </a:graphic>
      </p:graphicFrame>
      <p:sp>
        <p:nvSpPr>
          <p:cNvPr id="35" name="任意多边形 34"/>
          <p:cNvSpPr/>
          <p:nvPr/>
        </p:nvSpPr>
        <p:spPr>
          <a:xfrm rot="1679225">
            <a:off x="8933215" y="3760970"/>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rot="1698120">
            <a:off x="9304014" y="3548465"/>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任意多边形 36"/>
          <p:cNvSpPr/>
          <p:nvPr/>
        </p:nvSpPr>
        <p:spPr>
          <a:xfrm rot="21436281">
            <a:off x="8927956" y="2507121"/>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104094" y="1424727"/>
            <a:ext cx="0" cy="3537727"/>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3422" y="1400526"/>
            <a:ext cx="0" cy="3619794"/>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829235" y="4977169"/>
            <a:ext cx="10527682" cy="67353"/>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42110"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萌芽起步</a:t>
            </a:r>
          </a:p>
        </p:txBody>
      </p:sp>
      <p:sp>
        <p:nvSpPr>
          <p:cNvPr id="63" name="TextBox 51"/>
          <p:cNvSpPr txBox="1"/>
          <p:nvPr/>
        </p:nvSpPr>
        <p:spPr>
          <a:xfrm>
            <a:off x="633047" y="5254013"/>
            <a:ext cx="10767739" cy="677493"/>
          </a:xfrm>
          <a:prstGeom prst="rect">
            <a:avLst/>
          </a:prstGeom>
          <a:noFill/>
        </p:spPr>
        <p:txBody>
          <a:bodyPr wrap="square" rtlCol="0">
            <a:spAutoFit/>
          </a:bodyPr>
          <a:lstStyle/>
          <a:p>
            <a:pPr algn="ctr">
              <a:lnSpc>
                <a:spcPct val="110000"/>
              </a:lnSpc>
              <a:spcBef>
                <a:spcPct val="0"/>
              </a:spcBef>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人工智能</a:t>
            </a:r>
            <a:r>
              <a:rPr lang="zh-CN" altLang="zh-CN" b="1" dirty="0">
                <a:latin typeface="JetBrains Mono" panose="02000009000000000000" pitchFamily="49" charset="0"/>
                <a:cs typeface="JetBrains Mono" panose="02000009000000000000" pitchFamily="49" charset="0"/>
              </a:rPr>
              <a:t>（</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Artificial Intelligence</a:t>
            </a:r>
            <a:r>
              <a:rPr lang="zh-CN" altLang="zh-CN" b="1" dirty="0">
                <a:latin typeface="JetBrains Mono" panose="02000009000000000000" pitchFamily="49" charset="0"/>
                <a:cs typeface="JetBrains Mono" panose="02000009000000000000" pitchFamily="49" charset="0"/>
              </a:rPr>
              <a:t>，</a:t>
            </a:r>
            <a:r>
              <a:rPr lang="zh-CN" altLang="zh-CN" b="1" dirty="0">
                <a:latin typeface="楷体" panose="02010609060101010101" pitchFamily="49" charset="-122"/>
                <a:ea typeface="楷体" panose="02010609060101010101" pitchFamily="49" charset="-122"/>
                <a:cs typeface="JetBrains Mono" panose="02000009000000000000" pitchFamily="49" charset="0"/>
              </a:rPr>
              <a:t>简称</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b="1" dirty="0">
                <a:latin typeface="JetBrains Mono" panose="02000009000000000000" pitchFamily="49" charset="0"/>
                <a:cs typeface="JetBrains Mono" panose="02000009000000000000" pitchFamily="49"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是指由计算机系统所展现出来的智能行为。它是研究、开发用于模拟、延伸和扩展人的智能的理论、方法、技术及应用系统的一门新的技术科学。</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文本框 63"/>
          <p:cNvSpPr txBox="1"/>
          <p:nvPr/>
        </p:nvSpPr>
        <p:spPr>
          <a:xfrm>
            <a:off x="4510098"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挫折低谷</a:t>
            </a:r>
          </a:p>
        </p:txBody>
      </p:sp>
      <p:sp>
        <p:nvSpPr>
          <p:cNvPr id="67" name="文本框 66"/>
          <p:cNvSpPr txBox="1"/>
          <p:nvPr/>
        </p:nvSpPr>
        <p:spPr>
          <a:xfrm>
            <a:off x="7118388"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突破转机</a:t>
            </a:r>
          </a:p>
        </p:txBody>
      </p:sp>
      <p:sp>
        <p:nvSpPr>
          <p:cNvPr id="68" name="文本框 67"/>
          <p:cNvSpPr txBox="1"/>
          <p:nvPr/>
        </p:nvSpPr>
        <p:spPr>
          <a:xfrm>
            <a:off x="9593746"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机遇爆发</a:t>
            </a:r>
          </a:p>
        </p:txBody>
      </p:sp>
      <p:sp>
        <p:nvSpPr>
          <p:cNvPr id="2" name="文本框 1">
            <a:extLst>
              <a:ext uri="{FF2B5EF4-FFF2-40B4-BE49-F238E27FC236}">
                <a16:creationId xmlns:a16="http://schemas.microsoft.com/office/drawing/2014/main" id="{DA1BEF4E-42C8-FD84-9B01-14A226378722}"/>
              </a:ext>
            </a:extLst>
          </p:cNvPr>
          <p:cNvSpPr txBox="1"/>
          <p:nvPr/>
        </p:nvSpPr>
        <p:spPr>
          <a:xfrm>
            <a:off x="1313604" y="1052586"/>
            <a:ext cx="1838965"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1943 - 1960s</a:t>
            </a:r>
            <a:endParaRPr lang="zh-CN" altLang="en-US" b="1" dirty="0">
              <a:latin typeface="JetBrains Mono" panose="02000009000000000000" pitchFamily="49" charset="0"/>
              <a:ea typeface="宋体" panose="02010600030101010101" pitchFamily="2" charset="-122"/>
              <a:cs typeface="JetBrains Mono" panose="02000009000000000000" pitchFamily="49" charset="0"/>
            </a:endParaRPr>
          </a:p>
        </p:txBody>
      </p:sp>
      <p:sp>
        <p:nvSpPr>
          <p:cNvPr id="6" name="文本框 5">
            <a:extLst>
              <a:ext uri="{FF2B5EF4-FFF2-40B4-BE49-F238E27FC236}">
                <a16:creationId xmlns:a16="http://schemas.microsoft.com/office/drawing/2014/main" id="{EBB9F11E-4467-549C-D42B-842E41B6716B}"/>
              </a:ext>
            </a:extLst>
          </p:cNvPr>
          <p:cNvSpPr txBox="1"/>
          <p:nvPr/>
        </p:nvSpPr>
        <p:spPr>
          <a:xfrm>
            <a:off x="9223546" y="1027567"/>
            <a:ext cx="1563248"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2011</a:t>
            </a:r>
            <a:r>
              <a:rPr lang="zh-CN" altLang="en-US" b="1" dirty="0">
                <a:latin typeface="JetBrains Mono" panose="02000009000000000000" pitchFamily="49" charset="0"/>
                <a:cs typeface="JetBrains Mono" panose="02000009000000000000" pitchFamily="49" charset="0"/>
              </a:rPr>
              <a:t> </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t>
            </a:r>
            <a:r>
              <a:rPr lang="zh-CN" altLang="en-US" b="1" dirty="0">
                <a:latin typeface="JetBrains Mono" panose="02000009000000000000" pitchFamily="49" charset="0"/>
                <a:cs typeface="JetBrains Mono" panose="02000009000000000000" pitchFamily="49" charset="0"/>
              </a:rPr>
              <a:t> </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now</a:t>
            </a:r>
            <a:endParaRPr lang="zh-CN" altLang="en-US" b="1" dirty="0">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C95B41DC-B3E6-5F06-D36C-DE27101F8C11}"/>
              </a:ext>
            </a:extLst>
          </p:cNvPr>
          <p:cNvSpPr txBox="1"/>
          <p:nvPr/>
        </p:nvSpPr>
        <p:spPr>
          <a:xfrm>
            <a:off x="6467430" y="1027567"/>
            <a:ext cx="1838965"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1980s - 2010</a:t>
            </a:r>
            <a:endParaRPr lang="zh-CN" altLang="en-US" b="1" dirty="0">
              <a:latin typeface="JetBrains Mono" panose="02000009000000000000" pitchFamily="49" charset="0"/>
              <a:cs typeface="JetBrains Mono" panose="02000009000000000000" pitchFamily="49" charset="0"/>
            </a:endParaRPr>
          </a:p>
        </p:txBody>
      </p:sp>
      <p:sp>
        <p:nvSpPr>
          <p:cNvPr id="8" name="文本框 7">
            <a:extLst>
              <a:ext uri="{FF2B5EF4-FFF2-40B4-BE49-F238E27FC236}">
                <a16:creationId xmlns:a16="http://schemas.microsoft.com/office/drawing/2014/main" id="{4B14F7C1-27D0-AD88-864A-9030F53B205A}"/>
              </a:ext>
            </a:extLst>
          </p:cNvPr>
          <p:cNvSpPr txBox="1"/>
          <p:nvPr/>
        </p:nvSpPr>
        <p:spPr>
          <a:xfrm>
            <a:off x="4369935" y="1049240"/>
            <a:ext cx="873957"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1970s</a:t>
            </a:r>
            <a:endParaRPr lang="zh-CN" altLang="en-US" b="1" dirty="0">
              <a:latin typeface="JetBrains Mono" panose="02000009000000000000" pitchFamily="49" charset="0"/>
              <a:cs typeface="JetBrains Mono" panose="02000009000000000000" pitchFamily="49" charset="0"/>
            </a:endParaRPr>
          </a:p>
        </p:txBody>
      </p:sp>
      <p:sp>
        <p:nvSpPr>
          <p:cNvPr id="5" name="矩形 4">
            <a:extLst>
              <a:ext uri="{FF2B5EF4-FFF2-40B4-BE49-F238E27FC236}">
                <a16:creationId xmlns:a16="http://schemas.microsoft.com/office/drawing/2014/main" id="{800CF6FE-231A-ABA7-240B-BDFA842DC42E}"/>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D117C8-645C-3172-DFFD-D6321EB4985D}"/>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9B4FD347-4EA7-9125-4165-084ED778F9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4256563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763760" y="-10160"/>
            <a:ext cx="2092960" cy="745045"/>
          </a:xfrm>
          <a:prstGeom prst="rect">
            <a:avLst/>
          </a:prstGeom>
        </p:spPr>
      </p:pic>
      <p:pic>
        <p:nvPicPr>
          <p:cNvPr id="5" name="图片 4">
            <a:extLst>
              <a:ext uri="{FF2B5EF4-FFF2-40B4-BE49-F238E27FC236}">
                <a16:creationId xmlns:a16="http://schemas.microsoft.com/office/drawing/2014/main" id="{857B629C-53C6-F4F9-7AA6-F55DA4A09376}"/>
              </a:ext>
            </a:extLst>
          </p:cNvPr>
          <p:cNvPicPr>
            <a:picLocks noChangeAspect="1"/>
          </p:cNvPicPr>
          <p:nvPr/>
        </p:nvPicPr>
        <p:blipFill>
          <a:blip r:embed="rId3"/>
          <a:stretch>
            <a:fillRect/>
          </a:stretch>
        </p:blipFill>
        <p:spPr>
          <a:xfrm>
            <a:off x="82296" y="793973"/>
            <a:ext cx="12027407" cy="6064027"/>
          </a:xfrm>
          <a:prstGeom prst="rect">
            <a:avLst/>
          </a:prstGeom>
        </p:spPr>
      </p:pic>
      <p:sp>
        <p:nvSpPr>
          <p:cNvPr id="2" name="文本框 1">
            <a:extLst>
              <a:ext uri="{FF2B5EF4-FFF2-40B4-BE49-F238E27FC236}">
                <a16:creationId xmlns:a16="http://schemas.microsoft.com/office/drawing/2014/main" id="{470B150A-5937-E66E-443C-E1D891EA1AB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DA6B14ED-458F-279D-3C63-F887DEE38C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93134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626" y="184356"/>
            <a:ext cx="2143432" cy="2143432"/>
          </a:xfrm>
          <a:prstGeom prst="rect">
            <a:avLst/>
          </a:prstGeom>
        </p:spPr>
      </p:pic>
      <p:sp>
        <p:nvSpPr>
          <p:cNvPr id="2" name="文本框 1">
            <a:extLst>
              <a:ext uri="{FF2B5EF4-FFF2-40B4-BE49-F238E27FC236}">
                <a16:creationId xmlns:a16="http://schemas.microsoft.com/office/drawing/2014/main" id="{C6A3EBAE-7F82-25D2-5AAB-433FE5330018}"/>
              </a:ext>
            </a:extLst>
          </p:cNvPr>
          <p:cNvSpPr txBox="1"/>
          <p:nvPr/>
        </p:nvSpPr>
        <p:spPr>
          <a:xfrm>
            <a:off x="2034521" y="3429000"/>
            <a:ext cx="796564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ERNIE</a:t>
            </a:r>
            <a:r>
              <a:rPr lang="zh-CN" altLang="en-US" sz="2800" dirty="0">
                <a:latin typeface="楷体" panose="02010609060101010101" pitchFamily="49" charset="-122"/>
                <a:ea typeface="楷体" panose="02010609060101010101" pitchFamily="49" charset="-122"/>
              </a:rPr>
              <a:t>系列</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文心一言（</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ERNIE Bot</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Baidu</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百度智能云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a:t>
            </a:r>
            <a:endParaRPr lang="en-US" altLang="zh-CN"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7C3C27F4-502A-1B20-3366-BCBC8E9EE2F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B502140-705E-AF81-A373-978E53FB8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090254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pic>
        <p:nvPicPr>
          <p:cNvPr id="6" name="图片 5">
            <a:extLst>
              <a:ext uri="{FF2B5EF4-FFF2-40B4-BE49-F238E27FC236}">
                <a16:creationId xmlns:a16="http://schemas.microsoft.com/office/drawing/2014/main" id="{543C7F65-F156-C1D6-F70C-0FC149155C68}"/>
              </a:ext>
            </a:extLst>
          </p:cNvPr>
          <p:cNvPicPr>
            <a:picLocks noChangeAspect="1"/>
          </p:cNvPicPr>
          <p:nvPr/>
        </p:nvPicPr>
        <p:blipFill>
          <a:blip r:embed="rId3"/>
          <a:stretch>
            <a:fillRect/>
          </a:stretch>
        </p:blipFill>
        <p:spPr>
          <a:xfrm>
            <a:off x="78658" y="759932"/>
            <a:ext cx="12034684" cy="6067696"/>
          </a:xfrm>
          <a:prstGeom prst="rect">
            <a:avLst/>
          </a:prstGeom>
        </p:spPr>
      </p:pic>
      <p:sp>
        <p:nvSpPr>
          <p:cNvPr id="2" name="文本框 1">
            <a:extLst>
              <a:ext uri="{FF2B5EF4-FFF2-40B4-BE49-F238E27FC236}">
                <a16:creationId xmlns:a16="http://schemas.microsoft.com/office/drawing/2014/main" id="{27F5E648-ECAD-7C8F-100F-6D27DE7D779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62B8CB96-3DE6-BF6D-E8A6-F82435F14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210058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21F236-8915-E60C-DFAD-47C561B5B960}"/>
              </a:ext>
            </a:extLst>
          </p:cNvPr>
          <p:cNvPicPr>
            <a:picLocks noChangeAspect="1"/>
          </p:cNvPicPr>
          <p:nvPr/>
        </p:nvPicPr>
        <p:blipFill>
          <a:blip r:embed="rId2"/>
          <a:stretch>
            <a:fillRect/>
          </a:stretch>
        </p:blipFill>
        <p:spPr>
          <a:xfrm>
            <a:off x="118230" y="799836"/>
            <a:ext cx="11955539" cy="6027792"/>
          </a:xfrm>
          <a:prstGeom prst="rect">
            <a:avLst/>
          </a:prstGeom>
        </p:spPr>
      </p:pic>
      <p:pic>
        <p:nvPicPr>
          <p:cNvPr id="9" name="图片 8" descr="徽标&#10;&#10;描述已自动生成">
            <a:extLst>
              <a:ext uri="{FF2B5EF4-FFF2-40B4-BE49-F238E27FC236}">
                <a16:creationId xmlns:a16="http://schemas.microsoft.com/office/drawing/2014/main" id="{9883DEB6-6EE1-73D0-9722-96F8AF8AB0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10" name="文本框 9">
            <a:extLst>
              <a:ext uri="{FF2B5EF4-FFF2-40B4-BE49-F238E27FC236}">
                <a16:creationId xmlns:a16="http://schemas.microsoft.com/office/drawing/2014/main" id="{AE2E963E-6227-D046-BBD0-0A7C9B6E73D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11" name="图片 10" descr="徽标">
            <a:extLst>
              <a:ext uri="{FF2B5EF4-FFF2-40B4-BE49-F238E27FC236}">
                <a16:creationId xmlns:a16="http://schemas.microsoft.com/office/drawing/2014/main" id="{F21B716E-16A3-CEF7-4155-21AA525A2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71901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9B74A5-E66D-769F-81CE-E3AF3323FD4E}"/>
              </a:ext>
            </a:extLst>
          </p:cNvPr>
          <p:cNvPicPr>
            <a:picLocks noChangeAspect="1"/>
          </p:cNvPicPr>
          <p:nvPr/>
        </p:nvPicPr>
        <p:blipFill>
          <a:blip r:embed="rId2"/>
          <a:stretch>
            <a:fillRect/>
          </a:stretch>
        </p:blipFill>
        <p:spPr>
          <a:xfrm>
            <a:off x="135542" y="769589"/>
            <a:ext cx="11871798" cy="5985571"/>
          </a:xfrm>
          <a:prstGeom prst="rect">
            <a:avLst/>
          </a:prstGeom>
        </p:spPr>
      </p:pic>
      <p:pic>
        <p:nvPicPr>
          <p:cNvPr id="2" name="图片 1" descr="徽标&#10;&#10;描述已自动生成">
            <a:extLst>
              <a:ext uri="{FF2B5EF4-FFF2-40B4-BE49-F238E27FC236}">
                <a16:creationId xmlns:a16="http://schemas.microsoft.com/office/drawing/2014/main" id="{85F9DCB3-C056-59C1-38E4-E6B949690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0025419B-B26B-7DAC-E25D-10C49C299C1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2B67B0D7-6747-4A85-D92E-C4E4569A5F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290342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89829D-4397-1225-6DDE-37CB965B9F52}"/>
              </a:ext>
            </a:extLst>
          </p:cNvPr>
          <p:cNvPicPr>
            <a:picLocks noChangeAspect="1"/>
          </p:cNvPicPr>
          <p:nvPr/>
        </p:nvPicPr>
        <p:blipFill>
          <a:blip r:embed="rId2"/>
          <a:stretch>
            <a:fillRect/>
          </a:stretch>
        </p:blipFill>
        <p:spPr>
          <a:xfrm>
            <a:off x="162232" y="761139"/>
            <a:ext cx="11867535" cy="5983422"/>
          </a:xfrm>
          <a:prstGeom prst="rect">
            <a:avLst/>
          </a:prstGeom>
        </p:spPr>
      </p:pic>
      <p:pic>
        <p:nvPicPr>
          <p:cNvPr id="2" name="图片 1" descr="徽标&#10;&#10;描述已自动生成">
            <a:extLst>
              <a:ext uri="{FF2B5EF4-FFF2-40B4-BE49-F238E27FC236}">
                <a16:creationId xmlns:a16="http://schemas.microsoft.com/office/drawing/2014/main" id="{CC56ED79-B3B4-6AE3-7145-912596B767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7B77EF6A-EEB9-A2E1-D0C9-72509767C368}"/>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E6AFDBF-AE85-38CC-96C8-D442D2A3E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251766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图表&#10;&#10;描述已自动生成">
            <a:extLst>
              <a:ext uri="{FF2B5EF4-FFF2-40B4-BE49-F238E27FC236}">
                <a16:creationId xmlns:a16="http://schemas.microsoft.com/office/drawing/2014/main" id="{7B5359A4-157C-E61E-590E-6982532EA771}"/>
              </a:ext>
            </a:extLst>
          </p:cNvPr>
          <p:cNvPicPr>
            <a:picLocks noChangeAspect="1"/>
          </p:cNvPicPr>
          <p:nvPr/>
        </p:nvPicPr>
        <p:blipFill>
          <a:blip r:embed="rId2" cstate="print">
            <a:extLst>
              <a:ext uri="{28A0092B-C50C-407E-A947-70E740481C1C}">
                <a14:useLocalDpi xmlns:a14="http://schemas.microsoft.com/office/drawing/2010/main" val="0"/>
              </a:ext>
            </a:extLst>
          </a:blip>
          <a:srcRect t="7576" b="5135"/>
          <a:stretch/>
        </p:blipFill>
        <p:spPr>
          <a:xfrm>
            <a:off x="5829300" y="271462"/>
            <a:ext cx="5299387" cy="6315075"/>
          </a:xfrm>
          <a:prstGeom prst="rect">
            <a:avLst/>
          </a:prstGeom>
        </p:spPr>
      </p:pic>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809" y="1795138"/>
            <a:ext cx="3267724" cy="3267724"/>
          </a:xfrm>
          <a:prstGeom prst="rect">
            <a:avLst/>
          </a:prstGeom>
        </p:spPr>
      </p:pic>
      <p:sp>
        <p:nvSpPr>
          <p:cNvPr id="5" name="文本框 4">
            <a:extLst>
              <a:ext uri="{FF2B5EF4-FFF2-40B4-BE49-F238E27FC236}">
                <a16:creationId xmlns:a16="http://schemas.microsoft.com/office/drawing/2014/main" id="{972FD905-F77D-3029-B2FF-C7A08CB85FA2}"/>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9032E627-5C27-70DF-A59F-04B7946AE9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727161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4710BA-9A49-8EC2-1432-045BFECEC975}"/>
              </a:ext>
            </a:extLst>
          </p:cNvPr>
          <p:cNvPicPr>
            <a:picLocks noChangeAspect="1"/>
          </p:cNvPicPr>
          <p:nvPr/>
        </p:nvPicPr>
        <p:blipFill>
          <a:blip r:embed="rId2"/>
          <a:stretch>
            <a:fillRect/>
          </a:stretch>
        </p:blipFill>
        <p:spPr>
          <a:xfrm>
            <a:off x="58993" y="770475"/>
            <a:ext cx="12074013" cy="6087525"/>
          </a:xfrm>
          <a:prstGeom prst="rect">
            <a:avLst/>
          </a:prstGeom>
        </p:spPr>
      </p:pic>
      <p:pic>
        <p:nvPicPr>
          <p:cNvPr id="2" name="图片 1" descr="徽标&#10;&#10;描述已自动生成">
            <a:extLst>
              <a:ext uri="{FF2B5EF4-FFF2-40B4-BE49-F238E27FC236}">
                <a16:creationId xmlns:a16="http://schemas.microsoft.com/office/drawing/2014/main" id="{7162699B-62B9-04E4-98DA-2060FC502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88ECF730-3ADE-94D5-D360-E5B8CC2456F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BEC0C1A5-9C5C-D2C9-3E0B-6AF7425D48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3076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81FDC43-A888-D52D-CE27-14079EC57921}"/>
              </a:ext>
            </a:extLst>
          </p:cNvPr>
          <p:cNvPicPr>
            <a:picLocks noChangeAspect="1"/>
          </p:cNvPicPr>
          <p:nvPr/>
        </p:nvPicPr>
        <p:blipFill>
          <a:blip r:embed="rId2"/>
          <a:srcRect r="1164"/>
          <a:stretch/>
        </p:blipFill>
        <p:spPr>
          <a:xfrm>
            <a:off x="190502" y="799590"/>
            <a:ext cx="11816838" cy="6028038"/>
          </a:xfrm>
          <a:prstGeom prst="rect">
            <a:avLst/>
          </a:prstGeom>
        </p:spPr>
      </p:pic>
      <p:pic>
        <p:nvPicPr>
          <p:cNvPr id="2" name="图片 1" descr="徽标&#10;&#10;描述已自动生成">
            <a:extLst>
              <a:ext uri="{FF2B5EF4-FFF2-40B4-BE49-F238E27FC236}">
                <a16:creationId xmlns:a16="http://schemas.microsoft.com/office/drawing/2014/main" id="{AC140964-9FF7-D293-E42D-C7F9169C8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BBB1703A-E8E7-520E-8126-553DB71D6124}"/>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3685C07B-86A0-00F1-118D-4C1882F132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41494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F0E37B-D137-A316-D5A4-D28DF97B144D}"/>
              </a:ext>
            </a:extLst>
          </p:cNvPr>
          <p:cNvPicPr>
            <a:picLocks noChangeAspect="1"/>
          </p:cNvPicPr>
          <p:nvPr/>
        </p:nvPicPr>
        <p:blipFill>
          <a:blip r:embed="rId2"/>
          <a:stretch>
            <a:fillRect/>
          </a:stretch>
        </p:blipFill>
        <p:spPr>
          <a:xfrm>
            <a:off x="172064" y="758870"/>
            <a:ext cx="11847871" cy="5973508"/>
          </a:xfrm>
          <a:prstGeom prst="rect">
            <a:avLst/>
          </a:prstGeom>
        </p:spPr>
      </p:pic>
      <p:pic>
        <p:nvPicPr>
          <p:cNvPr id="2" name="图片 1" descr="徽标&#10;&#10;描述已自动生成">
            <a:extLst>
              <a:ext uri="{FF2B5EF4-FFF2-40B4-BE49-F238E27FC236}">
                <a16:creationId xmlns:a16="http://schemas.microsoft.com/office/drawing/2014/main" id="{06BDBECF-7A50-562F-81AD-8673019D1C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C2DCDFBC-4B98-663C-5344-5CF33899F29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54BB533-D42B-C685-AFDC-8584922947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395480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p:cNvSpPr txBox="1"/>
          <p:nvPr/>
        </p:nvSpPr>
        <p:spPr>
          <a:xfrm>
            <a:off x="8327866" y="875333"/>
            <a:ext cx="1864271" cy="24238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萌芽起步</a:t>
            </a:r>
          </a:p>
        </p:txBody>
      </p:sp>
      <p:sp>
        <p:nvSpPr>
          <p:cNvPr id="22" name="TextBox 51"/>
          <p:cNvSpPr txBox="1"/>
          <p:nvPr/>
        </p:nvSpPr>
        <p:spPr>
          <a:xfrm>
            <a:off x="6523217" y="1841282"/>
            <a:ext cx="5214063" cy="1701748"/>
          </a:xfrm>
          <a:prstGeom prst="rect">
            <a:avLst/>
          </a:prstGeom>
          <a:noFill/>
        </p:spPr>
        <p:txBody>
          <a:bodyPr wrap="square" rtlCol="0">
            <a:spAutoFit/>
          </a:bodyPr>
          <a:lstStyle/>
          <a:p>
            <a:pPr>
              <a:lnSpc>
                <a:spcPct val="150000"/>
              </a:lnSpc>
            </a:pPr>
            <a:r>
              <a:rPr lang="en-US"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rPr>
              <a:t>1943</a:t>
            </a:r>
            <a:r>
              <a:rPr lang="zh-CN" altLang="zh-CN" sz="1800" kern="100" dirty="0">
                <a:effectLst/>
                <a:latin typeface="Times New Roman" panose="02020603050405020304" pitchFamily="18" charset="0"/>
                <a:ea typeface="宋体" panose="02010600030101010101" pitchFamily="2" charset="-122"/>
              </a:rPr>
              <a:t>年，美国神经科学家麦卡洛克</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Warren McCulloch</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和逻辑学家皮茨</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Water Pitts</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提出神经元的数学模型，这是现代人工智能学科的奠基石之一。</a:t>
            </a:r>
          </a:p>
        </p:txBody>
      </p:sp>
      <p:pic>
        <p:nvPicPr>
          <p:cNvPr id="2" name="图片 1" descr="图示&#10;&#10;中度可信度描述已自动生成">
            <a:extLst>
              <a:ext uri="{FF2B5EF4-FFF2-40B4-BE49-F238E27FC236}">
                <a16:creationId xmlns:a16="http://schemas.microsoft.com/office/drawing/2014/main" id="{EAFA803B-5718-B663-C48E-65DBEE3D90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042" y="1482300"/>
            <a:ext cx="5923958" cy="3893399"/>
          </a:xfrm>
          <a:prstGeom prst="rect">
            <a:avLst/>
          </a:prstGeom>
          <a:noFill/>
          <a:ln>
            <a:noFill/>
          </a:ln>
        </p:spPr>
      </p:pic>
      <p:sp>
        <p:nvSpPr>
          <p:cNvPr id="3" name="文本框 2">
            <a:extLst>
              <a:ext uri="{FF2B5EF4-FFF2-40B4-BE49-F238E27FC236}">
                <a16:creationId xmlns:a16="http://schemas.microsoft.com/office/drawing/2014/main" id="{D8084266-E617-77AE-4376-A80DB9625D3B}"/>
              </a:ext>
            </a:extLst>
          </p:cNvPr>
          <p:cNvSpPr txBox="1"/>
          <p:nvPr/>
        </p:nvSpPr>
        <p:spPr>
          <a:xfrm>
            <a:off x="6523217" y="3908669"/>
            <a:ext cx="5275430" cy="1200329"/>
          </a:xfrm>
          <a:prstGeom prst="rect">
            <a:avLst/>
          </a:prstGeom>
          <a:noFill/>
        </p:spPr>
        <p:txBody>
          <a:bodyPr wrap="square" rtlCol="0">
            <a:spAutoFit/>
          </a:bodyPr>
          <a:lstStyle/>
          <a:p>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1950</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，艾伦·麦席森·图灵</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Alan Mathison Turing</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提出“图灵测试”（测试机器是否能表现出与人无法区分的智能），让机器产生智能这一想法开始进入人们的视野。</a:t>
            </a:r>
          </a:p>
        </p:txBody>
      </p:sp>
      <p:sp>
        <p:nvSpPr>
          <p:cNvPr id="4" name="矩形 3">
            <a:extLst>
              <a:ext uri="{FF2B5EF4-FFF2-40B4-BE49-F238E27FC236}">
                <a16:creationId xmlns:a16="http://schemas.microsoft.com/office/drawing/2014/main" id="{BB2C51E0-2ACC-B40A-F889-7323085E4D2C}"/>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F1B3053-6CE6-E0C3-EC9B-1B6EFB690A49}"/>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1B61407-EB6C-2C78-217F-C8980EEAF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663001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B04C61-41F5-DC8F-E3C7-7DC9C2D79C5F}"/>
              </a:ext>
            </a:extLst>
          </p:cNvPr>
          <p:cNvPicPr>
            <a:picLocks noChangeAspect="1"/>
          </p:cNvPicPr>
          <p:nvPr/>
        </p:nvPicPr>
        <p:blipFill>
          <a:blip r:embed="rId2"/>
          <a:srcRect r="921"/>
          <a:stretch/>
        </p:blipFill>
        <p:spPr>
          <a:xfrm>
            <a:off x="73742" y="754975"/>
            <a:ext cx="11933598" cy="6072653"/>
          </a:xfrm>
          <a:prstGeom prst="rect">
            <a:avLst/>
          </a:prstGeom>
        </p:spPr>
      </p:pic>
      <p:pic>
        <p:nvPicPr>
          <p:cNvPr id="2" name="图片 1" descr="徽标&#10;&#10;描述已自动生成">
            <a:extLst>
              <a:ext uri="{FF2B5EF4-FFF2-40B4-BE49-F238E27FC236}">
                <a16:creationId xmlns:a16="http://schemas.microsoft.com/office/drawing/2014/main" id="{388BF68E-FCB6-5ACB-91A5-217708B44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740E8165-9DC5-FEE6-E1F5-044B4BF1B4F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160F73C-32E4-EFB2-58C5-A40C30B133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360657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746F9EB-5CE6-BF12-53D1-21DA73EC56E9}"/>
              </a:ext>
            </a:extLst>
          </p:cNvPr>
          <p:cNvPicPr>
            <a:picLocks noChangeAspect="1"/>
          </p:cNvPicPr>
          <p:nvPr/>
        </p:nvPicPr>
        <p:blipFill>
          <a:blip r:embed="rId2"/>
          <a:stretch>
            <a:fillRect/>
          </a:stretch>
        </p:blipFill>
        <p:spPr>
          <a:xfrm>
            <a:off x="117987" y="751925"/>
            <a:ext cx="11956026" cy="6075703"/>
          </a:xfrm>
          <a:prstGeom prst="rect">
            <a:avLst/>
          </a:prstGeom>
        </p:spPr>
      </p:pic>
      <p:pic>
        <p:nvPicPr>
          <p:cNvPr id="7" name="图片 6" descr="徽标&#10;&#10;描述已自动生成">
            <a:extLst>
              <a:ext uri="{FF2B5EF4-FFF2-40B4-BE49-F238E27FC236}">
                <a16:creationId xmlns:a16="http://schemas.microsoft.com/office/drawing/2014/main" id="{347377F8-D537-308B-BA6C-C9E23B3A9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8" name="文本框 7">
            <a:extLst>
              <a:ext uri="{FF2B5EF4-FFF2-40B4-BE49-F238E27FC236}">
                <a16:creationId xmlns:a16="http://schemas.microsoft.com/office/drawing/2014/main" id="{254DC672-8BCE-EE89-AC20-190C1E196F9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9" name="图片 8" descr="徽标">
            <a:extLst>
              <a:ext uri="{FF2B5EF4-FFF2-40B4-BE49-F238E27FC236}">
                <a16:creationId xmlns:a16="http://schemas.microsoft.com/office/drawing/2014/main" id="{1E18E09E-467F-5D3C-B487-890401A24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823683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842B9E-0BFE-72B7-3EBD-9C639E912771}"/>
              </a:ext>
            </a:extLst>
          </p:cNvPr>
          <p:cNvPicPr>
            <a:picLocks noChangeAspect="1"/>
          </p:cNvPicPr>
          <p:nvPr/>
        </p:nvPicPr>
        <p:blipFill>
          <a:blip r:embed="rId2"/>
          <a:stretch>
            <a:fillRect/>
          </a:stretch>
        </p:blipFill>
        <p:spPr>
          <a:xfrm>
            <a:off x="108155" y="745139"/>
            <a:ext cx="11975690" cy="6082489"/>
          </a:xfrm>
          <a:prstGeom prst="rect">
            <a:avLst/>
          </a:prstGeom>
        </p:spPr>
      </p:pic>
      <p:pic>
        <p:nvPicPr>
          <p:cNvPr id="5" name="图片 4" descr="徽标&#10;&#10;描述已自动生成">
            <a:extLst>
              <a:ext uri="{FF2B5EF4-FFF2-40B4-BE49-F238E27FC236}">
                <a16:creationId xmlns:a16="http://schemas.microsoft.com/office/drawing/2014/main" id="{7ED0F708-186A-3AE8-16DD-4529F615A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6" name="文本框 5">
            <a:extLst>
              <a:ext uri="{FF2B5EF4-FFF2-40B4-BE49-F238E27FC236}">
                <a16:creationId xmlns:a16="http://schemas.microsoft.com/office/drawing/2014/main" id="{19800139-7713-AE3A-2691-C5E28FFA5432}"/>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E6D1F507-59A3-0F26-5106-AF13B388D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195639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70AD08-A372-01BD-2A6E-332B182FD384}"/>
              </a:ext>
            </a:extLst>
          </p:cNvPr>
          <p:cNvPicPr>
            <a:picLocks noChangeAspect="1"/>
          </p:cNvPicPr>
          <p:nvPr/>
        </p:nvPicPr>
        <p:blipFill>
          <a:blip r:embed="rId2"/>
          <a:stretch>
            <a:fillRect/>
          </a:stretch>
        </p:blipFill>
        <p:spPr>
          <a:xfrm>
            <a:off x="136514" y="754749"/>
            <a:ext cx="11918971" cy="6072879"/>
          </a:xfrm>
          <a:prstGeom prst="rect">
            <a:avLst/>
          </a:prstGeom>
        </p:spPr>
      </p:pic>
      <p:pic>
        <p:nvPicPr>
          <p:cNvPr id="5" name="图片 4" descr="徽标&#10;&#10;描述已自动生成">
            <a:extLst>
              <a:ext uri="{FF2B5EF4-FFF2-40B4-BE49-F238E27FC236}">
                <a16:creationId xmlns:a16="http://schemas.microsoft.com/office/drawing/2014/main" id="{D1206D03-5907-0EF1-F5EE-A7C08A53C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6" name="文本框 5">
            <a:extLst>
              <a:ext uri="{FF2B5EF4-FFF2-40B4-BE49-F238E27FC236}">
                <a16:creationId xmlns:a16="http://schemas.microsoft.com/office/drawing/2014/main" id="{432AD96A-1CED-B8C3-8AE3-93BF0F141EE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18AE6EDF-5785-CA24-C698-F04FE2F5D6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45184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0BC360-FEE8-0580-48B2-0A82F2B9C26A}"/>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30CC37-50B7-9180-7A2D-1BF4D4F1FF83}"/>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8F9DFE1-1F51-71C1-E11F-C26B31CE5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5" name="文本框 4">
            <a:extLst>
              <a:ext uri="{FF2B5EF4-FFF2-40B4-BE49-F238E27FC236}">
                <a16:creationId xmlns:a16="http://schemas.microsoft.com/office/drawing/2014/main" id="{9A5E3701-75E3-EF91-1691-55D45FA609AE}"/>
              </a:ext>
            </a:extLst>
          </p:cNvPr>
          <p:cNvSpPr txBox="1"/>
          <p:nvPr/>
        </p:nvSpPr>
        <p:spPr>
          <a:xfrm>
            <a:off x="422787" y="127820"/>
            <a:ext cx="1620957"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平台比较</a:t>
            </a:r>
          </a:p>
        </p:txBody>
      </p:sp>
      <p:cxnSp>
        <p:nvCxnSpPr>
          <p:cNvPr id="6" name="出自【趣你的PPT】(微信:qunideppt)：最优质的PPT资源库">
            <a:extLst>
              <a:ext uri="{FF2B5EF4-FFF2-40B4-BE49-F238E27FC236}">
                <a16:creationId xmlns:a16="http://schemas.microsoft.com/office/drawing/2014/main" id="{B4C42749-A0B7-3DEC-4418-E6D7966D9A10}"/>
              </a:ext>
            </a:extLst>
          </p:cNvPr>
          <p:cNvCxnSpPr/>
          <p:nvPr/>
        </p:nvCxnSpPr>
        <p:spPr bwMode="auto">
          <a:xfrm>
            <a:off x="4182620"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cxnSp>
        <p:nvCxnSpPr>
          <p:cNvPr id="7" name="出自【趣你的PPT】(微信:qunideppt)：最优质的PPT资源库">
            <a:extLst>
              <a:ext uri="{FF2B5EF4-FFF2-40B4-BE49-F238E27FC236}">
                <a16:creationId xmlns:a16="http://schemas.microsoft.com/office/drawing/2014/main" id="{16F9484D-8B86-F0BA-3434-1FC1022FF2DF}"/>
              </a:ext>
            </a:extLst>
          </p:cNvPr>
          <p:cNvCxnSpPr/>
          <p:nvPr/>
        </p:nvCxnSpPr>
        <p:spPr bwMode="auto">
          <a:xfrm>
            <a:off x="7819049"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grpSp>
        <p:nvGrpSpPr>
          <p:cNvPr id="8" name="Group 8出自【趣你的PPT】(微信:qunideppt)：最优质的PPT资源库出自【趣你的PPT】(微信:qunideppt)：最优质的PPT资源库">
            <a:extLst>
              <a:ext uri="{FF2B5EF4-FFF2-40B4-BE49-F238E27FC236}">
                <a16:creationId xmlns:a16="http://schemas.microsoft.com/office/drawing/2014/main" id="{3AE97934-169C-3604-F551-E9461FC7A7DC}"/>
              </a:ext>
            </a:extLst>
          </p:cNvPr>
          <p:cNvGrpSpPr/>
          <p:nvPr/>
        </p:nvGrpSpPr>
        <p:grpSpPr>
          <a:xfrm>
            <a:off x="5862021" y="2278373"/>
            <a:ext cx="378949" cy="423074"/>
            <a:chOff x="6016626" y="5110164"/>
            <a:chExt cx="231775" cy="258763"/>
          </a:xfrm>
          <a:solidFill>
            <a:schemeClr val="bg1"/>
          </a:solidFill>
        </p:grpSpPr>
        <p:sp>
          <p:nvSpPr>
            <p:cNvPr id="9" name="出自【趣你的PPT】(微信:qunideppt)：最优质的PPT资源库">
              <a:extLst>
                <a:ext uri="{FF2B5EF4-FFF2-40B4-BE49-F238E27FC236}">
                  <a16:creationId xmlns:a16="http://schemas.microsoft.com/office/drawing/2014/main" id="{2C7DE5DF-9772-3D16-000B-3AE1BB9129A0}"/>
                </a:ext>
              </a:extLst>
            </p:cNvPr>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a:extLst>
                <a:ext uri="{FF2B5EF4-FFF2-40B4-BE49-F238E27FC236}">
                  <a16:creationId xmlns:a16="http://schemas.microsoft.com/office/drawing/2014/main" id="{23773410-D0F9-03D3-E8DC-A193EE090E27}"/>
                </a:ext>
              </a:extLst>
            </p:cNvPr>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a:extLst>
                <a:ext uri="{FF2B5EF4-FFF2-40B4-BE49-F238E27FC236}">
                  <a16:creationId xmlns:a16="http://schemas.microsoft.com/office/drawing/2014/main" id="{6C86513C-E4A6-F772-330A-C9217B52AD7A}"/>
                </a:ext>
              </a:extLst>
            </p:cNvPr>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2出自【趣你的PPT】(微信:qunideppt)：最优质的PPT资源库出自【趣你的PPT】(微信:qunideppt)：最优质的PPT资源库">
            <a:extLst>
              <a:ext uri="{FF2B5EF4-FFF2-40B4-BE49-F238E27FC236}">
                <a16:creationId xmlns:a16="http://schemas.microsoft.com/office/drawing/2014/main" id="{BA0E1BAF-64D4-64F4-DA9D-7162A03A075A}"/>
              </a:ext>
            </a:extLst>
          </p:cNvPr>
          <p:cNvGrpSpPr/>
          <p:nvPr/>
        </p:nvGrpSpPr>
        <p:grpSpPr>
          <a:xfrm>
            <a:off x="9057121" y="2326391"/>
            <a:ext cx="360779" cy="423072"/>
            <a:chOff x="6537326" y="5110164"/>
            <a:chExt cx="220662" cy="258762"/>
          </a:xfrm>
          <a:solidFill>
            <a:schemeClr val="bg1"/>
          </a:solidFill>
        </p:grpSpPr>
        <p:sp>
          <p:nvSpPr>
            <p:cNvPr id="13" name="出自【趣你的PPT】(微信:qunideppt)：最优质的PPT资源库">
              <a:extLst>
                <a:ext uri="{FF2B5EF4-FFF2-40B4-BE49-F238E27FC236}">
                  <a16:creationId xmlns:a16="http://schemas.microsoft.com/office/drawing/2014/main" id="{4DBD1DE2-0860-A956-B414-C10CD9F02A9A}"/>
                </a:ext>
              </a:extLst>
            </p:cNvPr>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出自【趣你的PPT】(微信:qunideppt)：最优质的PPT资源库">
              <a:extLst>
                <a:ext uri="{FF2B5EF4-FFF2-40B4-BE49-F238E27FC236}">
                  <a16:creationId xmlns:a16="http://schemas.microsoft.com/office/drawing/2014/main" id="{2F81A6CE-AD55-A79F-3589-621561B52C3F}"/>
                </a:ext>
              </a:extLst>
            </p:cNvPr>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Group 15出自【趣你的PPT】(微信:qunideppt)：最优质的PPT资源库出自【趣你的PPT】(微信:qunideppt)：最优质的PPT资源库">
            <a:extLst>
              <a:ext uri="{FF2B5EF4-FFF2-40B4-BE49-F238E27FC236}">
                <a16:creationId xmlns:a16="http://schemas.microsoft.com/office/drawing/2014/main" id="{B1417E73-0EBB-36D4-7AE2-42F4D27EB131}"/>
              </a:ext>
            </a:extLst>
          </p:cNvPr>
          <p:cNvGrpSpPr/>
          <p:nvPr/>
        </p:nvGrpSpPr>
        <p:grpSpPr>
          <a:xfrm>
            <a:off x="2642698" y="2275739"/>
            <a:ext cx="425668" cy="423073"/>
            <a:chOff x="5483226" y="5110164"/>
            <a:chExt cx="260350" cy="258763"/>
          </a:xfrm>
          <a:solidFill>
            <a:schemeClr val="bg1"/>
          </a:solidFill>
        </p:grpSpPr>
        <p:sp>
          <p:nvSpPr>
            <p:cNvPr id="16" name="出自【趣你的PPT】(微信:qunideppt)：最优质的PPT资源库">
              <a:extLst>
                <a:ext uri="{FF2B5EF4-FFF2-40B4-BE49-F238E27FC236}">
                  <a16:creationId xmlns:a16="http://schemas.microsoft.com/office/drawing/2014/main" id="{46458272-B5CF-01E3-D75E-258ABB39F9F4}"/>
                </a:ext>
              </a:extLst>
            </p:cNvPr>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a:extLst>
                <a:ext uri="{FF2B5EF4-FFF2-40B4-BE49-F238E27FC236}">
                  <a16:creationId xmlns:a16="http://schemas.microsoft.com/office/drawing/2014/main" id="{4E987BF5-47F4-F871-3571-1D9EB0361976}"/>
                </a:ext>
              </a:extLst>
            </p:cNvPr>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a:extLst>
                <a:ext uri="{FF2B5EF4-FFF2-40B4-BE49-F238E27FC236}">
                  <a16:creationId xmlns:a16="http://schemas.microsoft.com/office/drawing/2014/main" id="{5AB7CDEA-C16B-1C61-ECF3-E1E6E47CAD6B}"/>
                </a:ext>
              </a:extLst>
            </p:cNvPr>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出自【趣你的PPT】(微信:qunideppt)：最优质的PPT资源库">
            <a:extLst>
              <a:ext uri="{FF2B5EF4-FFF2-40B4-BE49-F238E27FC236}">
                <a16:creationId xmlns:a16="http://schemas.microsoft.com/office/drawing/2014/main" id="{2B8DF8AE-B84C-E9ED-8B27-DFFE716020E8}"/>
              </a:ext>
            </a:extLst>
          </p:cNvPr>
          <p:cNvSpPr/>
          <p:nvPr/>
        </p:nvSpPr>
        <p:spPr>
          <a:xfrm>
            <a:off x="1217188" y="4420702"/>
            <a:ext cx="2087090" cy="32028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模型训练开源平台</a:t>
            </a:r>
          </a:p>
        </p:txBody>
      </p:sp>
      <p:sp>
        <p:nvSpPr>
          <p:cNvPr id="20" name="出自【趣你的PPT】(微信:qunideppt)：最优质的PPT资源库">
            <a:extLst>
              <a:ext uri="{FF2B5EF4-FFF2-40B4-BE49-F238E27FC236}">
                <a16:creationId xmlns:a16="http://schemas.microsoft.com/office/drawing/2014/main" id="{7C86EBFC-93B1-18D3-3145-46E9CC088088}"/>
              </a:ext>
            </a:extLst>
          </p:cNvPr>
          <p:cNvSpPr txBox="1"/>
          <p:nvPr/>
        </p:nvSpPr>
        <p:spPr>
          <a:xfrm>
            <a:off x="1197535" y="3579624"/>
            <a:ext cx="2126402"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阿里 魔搭社区</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1" name="出自【趣你的PPT】(微信:qunideppt)：最优质的PPT资源库">
            <a:extLst>
              <a:ext uri="{FF2B5EF4-FFF2-40B4-BE49-F238E27FC236}">
                <a16:creationId xmlns:a16="http://schemas.microsoft.com/office/drawing/2014/main" id="{B0FB98AE-D835-A1ED-03F6-C3C513C4E8E3}"/>
              </a:ext>
            </a:extLst>
          </p:cNvPr>
          <p:cNvSpPr/>
          <p:nvPr/>
        </p:nvSpPr>
        <p:spPr>
          <a:xfrm>
            <a:off x="4803047" y="4410154"/>
            <a:ext cx="2580413" cy="34137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a:t>
            </a:r>
            <a:r>
              <a:rPr lang="en-US" altLang="zh-CN" sz="20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API</a:t>
            </a: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调度应用平台</a:t>
            </a:r>
          </a:p>
        </p:txBody>
      </p:sp>
      <p:sp>
        <p:nvSpPr>
          <p:cNvPr id="23" name="出自【趣你的PPT】(微信:qunideppt)：最优质的PPT资源库">
            <a:extLst>
              <a:ext uri="{FF2B5EF4-FFF2-40B4-BE49-F238E27FC236}">
                <a16:creationId xmlns:a16="http://schemas.microsoft.com/office/drawing/2014/main" id="{651E26A6-DDD8-D740-2E31-7310B4C09378}"/>
              </a:ext>
            </a:extLst>
          </p:cNvPr>
          <p:cNvSpPr/>
          <p:nvPr/>
        </p:nvSpPr>
        <p:spPr>
          <a:xfrm>
            <a:off x="8970428" y="4420702"/>
            <a:ext cx="2057568" cy="32028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模型训练开发平台</a:t>
            </a:r>
          </a:p>
        </p:txBody>
      </p:sp>
      <p:sp>
        <p:nvSpPr>
          <p:cNvPr id="24" name="出自【趣你的PPT】(微信:qunideppt)：最优质的PPT资源库">
            <a:extLst>
              <a:ext uri="{FF2B5EF4-FFF2-40B4-BE49-F238E27FC236}">
                <a16:creationId xmlns:a16="http://schemas.microsoft.com/office/drawing/2014/main" id="{EDE31068-E154-34EB-655E-678F38D4143F}"/>
              </a:ext>
            </a:extLst>
          </p:cNvPr>
          <p:cNvSpPr txBox="1"/>
          <p:nvPr/>
        </p:nvSpPr>
        <p:spPr>
          <a:xfrm>
            <a:off x="8733928" y="3579624"/>
            <a:ext cx="226490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百度 飞桨平台</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28" name="图片 27" descr="手机屏幕截图&#10;&#10;中度可信度">
            <a:extLst>
              <a:ext uri="{FF2B5EF4-FFF2-40B4-BE49-F238E27FC236}">
                <a16:creationId xmlns:a16="http://schemas.microsoft.com/office/drawing/2014/main" id="{FEA31934-2ED4-9FD7-1004-7BF7827C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8" y="1436361"/>
            <a:ext cx="2800350" cy="1866900"/>
          </a:xfrm>
          <a:prstGeom prst="rect">
            <a:avLst/>
          </a:prstGeom>
          <a:ln>
            <a:solidFill>
              <a:schemeClr val="tx1"/>
            </a:solidFill>
          </a:ln>
        </p:spPr>
      </p:pic>
      <p:pic>
        <p:nvPicPr>
          <p:cNvPr id="29" name="图片 28" descr="黑暗中的标志&#10;&#10;描述已自动生成">
            <a:extLst>
              <a:ext uri="{FF2B5EF4-FFF2-40B4-BE49-F238E27FC236}">
                <a16:creationId xmlns:a16="http://schemas.microsoft.com/office/drawing/2014/main" id="{FE1EB59C-7BEC-D66D-5C97-0DDBF7837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473" y="2242673"/>
            <a:ext cx="2343150" cy="476250"/>
          </a:xfrm>
          <a:prstGeom prst="rect">
            <a:avLst/>
          </a:prstGeom>
        </p:spPr>
      </p:pic>
      <p:pic>
        <p:nvPicPr>
          <p:cNvPr id="33" name="图片 32">
            <a:extLst>
              <a:ext uri="{FF2B5EF4-FFF2-40B4-BE49-F238E27FC236}">
                <a16:creationId xmlns:a16="http://schemas.microsoft.com/office/drawing/2014/main" id="{F3925088-86D9-1C4C-8542-6DF70674D42F}"/>
              </a:ext>
            </a:extLst>
          </p:cNvPr>
          <p:cNvPicPr>
            <a:picLocks noChangeAspect="1"/>
          </p:cNvPicPr>
          <p:nvPr/>
        </p:nvPicPr>
        <p:blipFill>
          <a:blip r:embed="rId5"/>
          <a:srcRect t="3926"/>
          <a:stretch/>
        </p:blipFill>
        <p:spPr>
          <a:xfrm>
            <a:off x="8315154" y="1999287"/>
            <a:ext cx="3349947" cy="960479"/>
          </a:xfrm>
          <a:prstGeom prst="rect">
            <a:avLst/>
          </a:prstGeom>
        </p:spPr>
      </p:pic>
      <p:sp>
        <p:nvSpPr>
          <p:cNvPr id="34" name="出自【趣你的PPT】(微信:qunideppt)：最优质的PPT资源库">
            <a:extLst>
              <a:ext uri="{FF2B5EF4-FFF2-40B4-BE49-F238E27FC236}">
                <a16:creationId xmlns:a16="http://schemas.microsoft.com/office/drawing/2014/main" id="{4624748C-A23C-7521-5E97-A14B94C7176E}"/>
              </a:ext>
            </a:extLst>
          </p:cNvPr>
          <p:cNvSpPr txBox="1"/>
          <p:nvPr/>
        </p:nvSpPr>
        <p:spPr>
          <a:xfrm>
            <a:off x="4363741" y="3579624"/>
            <a:ext cx="3326614"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智谱</a:t>
            </a:r>
            <a:r>
              <a:rPr lang="en-US" altLang="zh-CN" sz="2400"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AI</a:t>
            </a:r>
            <a:r>
              <a:rPr lang="en-US" altLang="zh-CN"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 </a:t>
            </a: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大模型开放平台</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4130144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AAE402-6B6A-842E-CD61-F63D779934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00382" y="704849"/>
            <a:ext cx="991235" cy="991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301E2461-87C4-1AB3-2011-3C68275E68EC}"/>
              </a:ext>
            </a:extLst>
          </p:cNvPr>
          <p:cNvSpPr txBox="1"/>
          <p:nvPr/>
        </p:nvSpPr>
        <p:spPr>
          <a:xfrm>
            <a:off x="2070924" y="3495675"/>
            <a:ext cx="882485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讯飞星火</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err="1">
                <a:latin typeface="JetBrains Mono" panose="02000009000000000000" pitchFamily="49" charset="0"/>
                <a:ea typeface="JetBrains Mono" panose="02000009000000000000" pitchFamily="49" charset="0"/>
                <a:cs typeface="JetBrains Mono" panose="02000009000000000000" pitchFamily="49" charset="0"/>
              </a:rPr>
              <a:t>iFlyTEK</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-Spark</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en-US" altLang="zh-CN" sz="2800" dirty="0">
              <a:latin typeface="JetBrains Mono" panose="02000009000000000000" pitchFamily="49" charset="0"/>
              <a:ea typeface="JetBrains Mono" panose="02000009000000000000" pitchFamily="49" charset="0"/>
              <a:cs typeface="JetBrains Mono" panose="02000009000000000000" pitchFamily="49" charset="0"/>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Spark-v4.0-13B</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科大讯飞</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讯飞星火</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科大讯飞</a:t>
            </a:r>
            <a:endParaRPr lang="en-US" altLang="zh-CN" sz="28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A69A2BD6-E5A8-6E0E-E544-A8BC2D901BD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EE29E42D-E0A3-4AE1-EE3C-50C63BCB91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094964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6A90D64-77AF-F787-1E83-E41AF90742AA}"/>
              </a:ext>
            </a:extLst>
          </p:cNvPr>
          <p:cNvPicPr>
            <a:picLocks noChangeAspect="1"/>
          </p:cNvPicPr>
          <p:nvPr/>
        </p:nvPicPr>
        <p:blipFill>
          <a:blip r:embed="rId2"/>
          <a:stretch>
            <a:fillRect/>
          </a:stretch>
        </p:blipFill>
        <p:spPr>
          <a:xfrm>
            <a:off x="90487" y="771861"/>
            <a:ext cx="12011025" cy="6055767"/>
          </a:xfrm>
          <a:prstGeom prst="rect">
            <a:avLst/>
          </a:prstGeom>
        </p:spPr>
      </p:pic>
      <p:sp>
        <p:nvSpPr>
          <p:cNvPr id="5" name="文本框 4">
            <a:extLst>
              <a:ext uri="{FF2B5EF4-FFF2-40B4-BE49-F238E27FC236}">
                <a16:creationId xmlns:a16="http://schemas.microsoft.com/office/drawing/2014/main" id="{01D4178B-A193-18C1-74E3-6489961B8C3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EF1EB80D-E7C0-46B3-FEB3-7EDD5945EF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3" name="图片 2">
            <a:extLst>
              <a:ext uri="{FF2B5EF4-FFF2-40B4-BE49-F238E27FC236}">
                <a16:creationId xmlns:a16="http://schemas.microsoft.com/office/drawing/2014/main" id="{5BAAE402-6B6A-842E-CD61-F63D7799349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9674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0DDD58-0E72-F694-3226-4664DAB37A26}"/>
              </a:ext>
            </a:extLst>
          </p:cNvPr>
          <p:cNvPicPr>
            <a:picLocks noChangeAspect="1"/>
          </p:cNvPicPr>
          <p:nvPr/>
        </p:nvPicPr>
        <p:blipFill>
          <a:blip r:embed="rId2"/>
          <a:stretch>
            <a:fillRect/>
          </a:stretch>
        </p:blipFill>
        <p:spPr>
          <a:xfrm>
            <a:off x="166687" y="848698"/>
            <a:ext cx="11858625" cy="5978930"/>
          </a:xfrm>
          <a:prstGeom prst="rect">
            <a:avLst/>
          </a:prstGeom>
        </p:spPr>
      </p:pic>
      <p:sp>
        <p:nvSpPr>
          <p:cNvPr id="8" name="文本框 7">
            <a:extLst>
              <a:ext uri="{FF2B5EF4-FFF2-40B4-BE49-F238E27FC236}">
                <a16:creationId xmlns:a16="http://schemas.microsoft.com/office/drawing/2014/main" id="{A6BF181A-70BF-3380-2F28-12C1A67FE75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9" name="图片 8" descr="徽标">
            <a:extLst>
              <a:ext uri="{FF2B5EF4-FFF2-40B4-BE49-F238E27FC236}">
                <a16:creationId xmlns:a16="http://schemas.microsoft.com/office/drawing/2014/main" id="{DEB5366F-A397-869A-97E0-DD15362612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10" name="图片 9">
            <a:extLst>
              <a:ext uri="{FF2B5EF4-FFF2-40B4-BE49-F238E27FC236}">
                <a16:creationId xmlns:a16="http://schemas.microsoft.com/office/drawing/2014/main" id="{B2DCC126-36CF-443C-EE19-6C9D7716518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783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68ABA60-9E77-7271-21D0-723D67B31718}"/>
              </a:ext>
            </a:extLst>
          </p:cNvPr>
          <p:cNvPicPr>
            <a:picLocks noChangeAspect="1"/>
          </p:cNvPicPr>
          <p:nvPr/>
        </p:nvPicPr>
        <p:blipFill>
          <a:blip r:embed="rId2"/>
          <a:srcRect r="1019"/>
          <a:stretch/>
        </p:blipFill>
        <p:spPr>
          <a:xfrm>
            <a:off x="203517" y="824687"/>
            <a:ext cx="11784965" cy="6002941"/>
          </a:xfrm>
          <a:prstGeom prst="rect">
            <a:avLst/>
          </a:prstGeom>
        </p:spPr>
      </p:pic>
      <p:sp>
        <p:nvSpPr>
          <p:cNvPr id="6" name="文本框 5">
            <a:extLst>
              <a:ext uri="{FF2B5EF4-FFF2-40B4-BE49-F238E27FC236}">
                <a16:creationId xmlns:a16="http://schemas.microsoft.com/office/drawing/2014/main" id="{CEEBB669-7288-E9CD-2F92-A627385F7D4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D59E271D-4986-8273-0252-323C4C37EB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8" name="图片 7">
            <a:extLst>
              <a:ext uri="{FF2B5EF4-FFF2-40B4-BE49-F238E27FC236}">
                <a16:creationId xmlns:a16="http://schemas.microsoft.com/office/drawing/2014/main" id="{A69DCC0F-16A7-2234-1107-5FA81D6639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0094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907BAD-8BAD-8E56-5B3B-230012EFF84B}"/>
              </a:ext>
            </a:extLst>
          </p:cNvPr>
          <p:cNvPicPr>
            <a:picLocks noChangeAspect="1"/>
          </p:cNvPicPr>
          <p:nvPr/>
        </p:nvPicPr>
        <p:blipFill>
          <a:blip r:embed="rId2"/>
          <a:srcRect r="855"/>
          <a:stretch/>
        </p:blipFill>
        <p:spPr>
          <a:xfrm>
            <a:off x="203200" y="834291"/>
            <a:ext cx="11785600" cy="5993337"/>
          </a:xfrm>
          <a:prstGeom prst="rect">
            <a:avLst/>
          </a:prstGeom>
        </p:spPr>
      </p:pic>
      <p:sp>
        <p:nvSpPr>
          <p:cNvPr id="3" name="文本框 2">
            <a:extLst>
              <a:ext uri="{FF2B5EF4-FFF2-40B4-BE49-F238E27FC236}">
                <a16:creationId xmlns:a16="http://schemas.microsoft.com/office/drawing/2014/main" id="{3C20677D-D0D5-242C-1A7C-030BDB70DD9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E2222C73-6E40-C6D5-7A40-C554C8929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6" name="图片 5">
            <a:extLst>
              <a:ext uri="{FF2B5EF4-FFF2-40B4-BE49-F238E27FC236}">
                <a16:creationId xmlns:a16="http://schemas.microsoft.com/office/drawing/2014/main" id="{8F566A3E-91B3-4AF6-2A8B-225AFF4966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9048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B7C48E-A42E-9DE0-EB25-E73005C8FA7E}"/>
              </a:ext>
            </a:extLst>
          </p:cNvPr>
          <p:cNvSpPr txBox="1"/>
          <p:nvPr/>
        </p:nvSpPr>
        <p:spPr>
          <a:xfrm>
            <a:off x="422787" y="127820"/>
            <a:ext cx="635302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强化学习</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v1</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AI-1.0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p>
        </p:txBody>
      </p:sp>
      <p:pic>
        <p:nvPicPr>
          <p:cNvPr id="3" name="图片 2" descr="图示&#10;&#10;描述已自动生成">
            <a:extLst>
              <a:ext uri="{FF2B5EF4-FFF2-40B4-BE49-F238E27FC236}">
                <a16:creationId xmlns:a16="http://schemas.microsoft.com/office/drawing/2014/main" id="{0E5459CF-1CF5-E1C5-3717-7EA4E9B860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175" y="1049997"/>
            <a:ext cx="6749587" cy="2740953"/>
          </a:xfrm>
          <a:prstGeom prst="rect">
            <a:avLst/>
          </a:prstGeom>
          <a:noFill/>
          <a:ln>
            <a:noFill/>
          </a:ln>
        </p:spPr>
      </p:pic>
      <p:sp>
        <p:nvSpPr>
          <p:cNvPr id="5" name="文本框 4">
            <a:extLst>
              <a:ext uri="{FF2B5EF4-FFF2-40B4-BE49-F238E27FC236}">
                <a16:creationId xmlns:a16="http://schemas.microsoft.com/office/drawing/2014/main" id="{746C7723-5C9C-7152-E7E8-660272F61D7A}"/>
              </a:ext>
            </a:extLst>
          </p:cNvPr>
          <p:cNvSpPr txBox="1"/>
          <p:nvPr/>
        </p:nvSpPr>
        <p:spPr>
          <a:xfrm>
            <a:off x="7600949" y="1049997"/>
            <a:ext cx="4371976" cy="2532745"/>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1968</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，爱德华·费根鲍姆</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Edward Feigenbaum</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提出首个专家系统</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DENDRAL</a:t>
            </a:r>
            <a:r>
              <a:rPr lang="zh-CN" altLang="zh-CN" sz="1800" kern="100" dirty="0">
                <a:effectLst/>
                <a:latin typeface="Times New Roman" panose="02020603050405020304" pitchFamily="18" charset="0"/>
                <a:ea typeface="宋体" panose="02010600030101010101" pitchFamily="2" charset="-122"/>
              </a:rPr>
              <a:t>，并对知识库给出了初步的定义，这也孕育了后来的第二次人工智能浪潮。该系统具有非常丰富的化学知识，可根据质谱数据帮助化学家推断分子结构。</a:t>
            </a:r>
          </a:p>
        </p:txBody>
      </p:sp>
      <p:sp>
        <p:nvSpPr>
          <p:cNvPr id="7" name="文本框 6">
            <a:extLst>
              <a:ext uri="{FF2B5EF4-FFF2-40B4-BE49-F238E27FC236}">
                <a16:creationId xmlns:a16="http://schemas.microsoft.com/office/drawing/2014/main" id="{9975B7CB-3342-EC3D-E5A2-064792842787}"/>
              </a:ext>
            </a:extLst>
          </p:cNvPr>
          <p:cNvSpPr txBox="1"/>
          <p:nvPr/>
        </p:nvSpPr>
        <p:spPr>
          <a:xfrm>
            <a:off x="422787" y="4418507"/>
            <a:ext cx="11550138" cy="1292918"/>
          </a:xfrm>
          <a:prstGeom prst="rect">
            <a:avLst/>
          </a:prstGeom>
          <a:noFill/>
        </p:spPr>
        <p:txBody>
          <a:bodyPr wrap="square">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rPr>
              <a:t>专家系统</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Expert Systems</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是</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sz="1800" kern="100" dirty="0">
                <a:effectLst/>
                <a:latin typeface="Times New Roman" panose="02020603050405020304" pitchFamily="18" charset="0"/>
                <a:ea typeface="宋体" panose="02010600030101010101" pitchFamily="2" charset="-122"/>
              </a:rPr>
              <a:t>的一个重要分支，同</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自然语言理解</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，机器人学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并列为</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sz="1800" kern="100" dirty="0">
                <a:effectLst/>
                <a:latin typeface="Times New Roman" panose="02020603050405020304" pitchFamily="18" charset="0"/>
                <a:ea typeface="宋体" panose="02010600030101010101" pitchFamily="2" charset="-122"/>
              </a:rPr>
              <a:t>的三大研究方向。</a:t>
            </a:r>
            <a:endParaRPr lang="en-US" altLang="zh-CN" sz="1800" kern="100" dirty="0">
              <a:effectLst/>
              <a:latin typeface="Times New Roman" panose="02020603050405020304" pitchFamily="18" charset="0"/>
              <a:ea typeface="宋体" panose="02010600030101010101" pitchFamily="2" charset="-122"/>
            </a:endParaRPr>
          </a:p>
          <a:p>
            <a:pPr>
              <a:lnSpc>
                <a:spcPct val="150000"/>
              </a:lnSpc>
            </a:pPr>
            <a:r>
              <a:rPr lang="zh-CN" altLang="zh-CN" sz="1800" kern="100" dirty="0">
                <a:effectLst/>
                <a:latin typeface="Times New Roman" panose="02020603050405020304" pitchFamily="18" charset="0"/>
                <a:ea typeface="宋体" panose="02010600030101010101" pitchFamily="2" charset="-122"/>
              </a:rPr>
              <a:t>它的定义是使用人类专家推理的计算机模型来处理现实世界中需要专家作出解释的复杂问题，并得出与专家相同的结论，可视作“知识库</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(knowledge base)</a:t>
            </a:r>
            <a:r>
              <a:rPr lang="zh-CN" altLang="zh-CN" sz="1800" kern="100" dirty="0">
                <a:effectLst/>
                <a:latin typeface="Times New Roman" panose="02020603050405020304" pitchFamily="18" charset="0"/>
                <a:ea typeface="宋体" panose="02010600030101010101" pitchFamily="2" charset="-122"/>
              </a:rPr>
              <a:t>”和“推理机</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(inference machine)</a:t>
            </a:r>
            <a:r>
              <a:rPr lang="zh-CN" altLang="zh-CN" sz="1800" kern="100" dirty="0">
                <a:effectLst/>
                <a:latin typeface="Times New Roman" panose="02020603050405020304" pitchFamily="18" charset="0"/>
                <a:ea typeface="宋体" panose="02010600030101010101" pitchFamily="2" charset="-122"/>
              </a:rPr>
              <a:t>” 的结合。</a:t>
            </a:r>
          </a:p>
        </p:txBody>
      </p:sp>
      <p:sp>
        <p:nvSpPr>
          <p:cNvPr id="8" name="矩形 7">
            <a:extLst>
              <a:ext uri="{FF2B5EF4-FFF2-40B4-BE49-F238E27FC236}">
                <a16:creationId xmlns:a16="http://schemas.microsoft.com/office/drawing/2014/main" id="{EEA5C0BA-EEAD-5EB7-65A9-8579EDA28BEA}"/>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FC6A018-BD0A-2769-61E9-D4F94A98FC01}"/>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A6E8C06D-B4D4-B02E-12E1-A601474ED0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914042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B0CAAE1-4AAD-F543-AA53-2D3C395D7C31}"/>
              </a:ext>
            </a:extLst>
          </p:cNvPr>
          <p:cNvPicPr>
            <a:picLocks noChangeAspect="1"/>
          </p:cNvPicPr>
          <p:nvPr/>
        </p:nvPicPr>
        <p:blipFill>
          <a:blip r:embed="rId2"/>
          <a:srcRect r="861"/>
          <a:stretch/>
        </p:blipFill>
        <p:spPr>
          <a:xfrm>
            <a:off x="213042" y="772414"/>
            <a:ext cx="11765915" cy="5983732"/>
          </a:xfrm>
          <a:prstGeom prst="rect">
            <a:avLst/>
          </a:prstGeom>
        </p:spPr>
      </p:pic>
      <p:sp>
        <p:nvSpPr>
          <p:cNvPr id="3" name="文本框 2">
            <a:extLst>
              <a:ext uri="{FF2B5EF4-FFF2-40B4-BE49-F238E27FC236}">
                <a16:creationId xmlns:a16="http://schemas.microsoft.com/office/drawing/2014/main" id="{175976E5-7900-E023-9F74-EF42C6C8CDC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FE02B22-D428-4269-2862-AE3C374F6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5" name="图片 4">
            <a:extLst>
              <a:ext uri="{FF2B5EF4-FFF2-40B4-BE49-F238E27FC236}">
                <a16:creationId xmlns:a16="http://schemas.microsoft.com/office/drawing/2014/main" id="{82E1E17E-59F6-4F69-49C8-45BF6702D2B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806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a:extLst>
              <a:ext uri="{FF2B5EF4-FFF2-40B4-BE49-F238E27FC236}">
                <a16:creationId xmlns:a16="http://schemas.microsoft.com/office/drawing/2014/main" id="{7C0223CD-14D1-2B76-0E14-FB60471F4158}"/>
              </a:ext>
            </a:extLst>
          </p:cNvPr>
          <p:cNvPicPr>
            <a:picLocks noChangeAspect="1"/>
          </p:cNvPicPr>
          <p:nvPr/>
        </p:nvPicPr>
        <p:blipFill>
          <a:blip r:embed="rId2">
            <a:extLst>
              <a:ext uri="{28A0092B-C50C-407E-A947-70E740481C1C}">
                <a14:useLocalDpi xmlns:a14="http://schemas.microsoft.com/office/drawing/2010/main" val="0"/>
              </a:ext>
            </a:extLst>
          </a:blip>
          <a:srcRect l="21777" t="12500" r="22822" b="37500"/>
          <a:stretch/>
        </p:blipFill>
        <p:spPr>
          <a:xfrm>
            <a:off x="5019675" y="523875"/>
            <a:ext cx="1514475" cy="1524000"/>
          </a:xfrm>
          <a:prstGeom prst="rect">
            <a:avLst/>
          </a:prstGeom>
        </p:spPr>
      </p:pic>
      <p:sp>
        <p:nvSpPr>
          <p:cNvPr id="2" name="文本框 1">
            <a:extLst>
              <a:ext uri="{FF2B5EF4-FFF2-40B4-BE49-F238E27FC236}">
                <a16:creationId xmlns:a16="http://schemas.microsoft.com/office/drawing/2014/main" id="{4571D5C8-DECF-E91C-F1B3-ED0920C720C2}"/>
              </a:ext>
            </a:extLst>
          </p:cNvPr>
          <p:cNvSpPr txBox="1"/>
          <p:nvPr/>
        </p:nvSpPr>
        <p:spPr>
          <a:xfrm>
            <a:off x="1033157" y="3429000"/>
            <a:ext cx="11001985"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字节跳动豆包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豆包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字节跳动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北京春田知韵科技公司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云雀模型 </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 </a:t>
            </a:r>
            <a:r>
              <a:rPr lang="en-US" altLang="zh-CN" sz="2800" dirty="0">
                <a:latin typeface="楷体" panose="02010609060101010101" pitchFamily="49" charset="-122"/>
                <a:ea typeface="楷体" panose="02010609060101010101" pitchFamily="49" charset="-122"/>
              </a:rPr>
              <a:t>AI Lab / </a:t>
            </a:r>
            <a:r>
              <a:rPr lang="zh-CN" altLang="en-US" sz="2800" dirty="0">
                <a:latin typeface="楷体" panose="02010609060101010101" pitchFamily="49" charset="-122"/>
                <a:ea typeface="楷体" panose="02010609060101010101" pitchFamily="49" charset="-122"/>
              </a:rPr>
              <a:t>火山引擎 </a:t>
            </a:r>
            <a:r>
              <a:rPr lang="en-US" altLang="zh-CN" sz="2800" dirty="0">
                <a:latin typeface="楷体" panose="02010609060101010101" pitchFamily="49" charset="-122"/>
                <a:ea typeface="楷体" panose="02010609060101010101" pitchFamily="49" charset="-122"/>
              </a:rPr>
              <a:t>/ ……</a:t>
            </a:r>
          </a:p>
        </p:txBody>
      </p:sp>
      <p:sp>
        <p:nvSpPr>
          <p:cNvPr id="4" name="文本框 3">
            <a:extLst>
              <a:ext uri="{FF2B5EF4-FFF2-40B4-BE49-F238E27FC236}">
                <a16:creationId xmlns:a16="http://schemas.microsoft.com/office/drawing/2014/main" id="{65C547E1-01DB-0F4D-4E81-FB616D054B3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9DF7269E-2BD8-F957-6832-49A3816CF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646122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7C11C9-6B76-E196-97E1-220712B726B7}"/>
              </a:ext>
            </a:extLst>
          </p:cNvPr>
          <p:cNvPicPr>
            <a:picLocks noChangeAspect="1"/>
          </p:cNvPicPr>
          <p:nvPr/>
        </p:nvPicPr>
        <p:blipFill>
          <a:blip r:embed="rId2"/>
          <a:stretch>
            <a:fillRect/>
          </a:stretch>
        </p:blipFill>
        <p:spPr>
          <a:xfrm>
            <a:off x="258461" y="931713"/>
            <a:ext cx="11675078" cy="5895915"/>
          </a:xfrm>
          <a:prstGeom prst="rect">
            <a:avLst/>
          </a:prstGeom>
        </p:spPr>
      </p:pic>
      <p:pic>
        <p:nvPicPr>
          <p:cNvPr id="2" name="图片 1" descr="图形用户界面">
            <a:extLst>
              <a:ext uri="{FF2B5EF4-FFF2-40B4-BE49-F238E27FC236}">
                <a16:creationId xmlns:a16="http://schemas.microsoft.com/office/drawing/2014/main" id="{CDB21613-BFA6-3E48-96ED-D154441D9BBB}"/>
              </a:ext>
            </a:extLst>
          </p:cNvPr>
          <p:cNvPicPr>
            <a:picLocks noChangeAspect="1"/>
          </p:cNvPicPr>
          <p:nvPr/>
        </p:nvPicPr>
        <p:blipFill>
          <a:blip r:embed="rId3" cstate="print">
            <a:extLst>
              <a:ext uri="{28A0092B-C50C-407E-A947-70E740481C1C}">
                <a14:useLocalDpi xmlns:a14="http://schemas.microsoft.com/office/drawing/2010/main" val="0"/>
              </a:ext>
            </a:extLst>
          </a:blip>
          <a:srcRect l="21777" t="12500" r="22822" b="37500"/>
          <a:stretch/>
        </p:blipFill>
        <p:spPr>
          <a:xfrm>
            <a:off x="11556285" y="0"/>
            <a:ext cx="593208" cy="596939"/>
          </a:xfrm>
          <a:prstGeom prst="rect">
            <a:avLst/>
          </a:prstGeom>
        </p:spPr>
      </p:pic>
      <p:sp>
        <p:nvSpPr>
          <p:cNvPr id="3" name="文本框 2">
            <a:extLst>
              <a:ext uri="{FF2B5EF4-FFF2-40B4-BE49-F238E27FC236}">
                <a16:creationId xmlns:a16="http://schemas.microsoft.com/office/drawing/2014/main" id="{E49814EF-ADCD-CC53-15A8-D7D4D867B06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CC3103F-73FA-3C73-6327-7723F172EA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282186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本">
            <a:extLst>
              <a:ext uri="{FF2B5EF4-FFF2-40B4-BE49-F238E27FC236}">
                <a16:creationId xmlns:a16="http://schemas.microsoft.com/office/drawing/2014/main" id="{6F66CAD2-5D1A-9647-8E99-E458B277DB30}"/>
              </a:ext>
            </a:extLst>
          </p:cNvPr>
          <p:cNvPicPr>
            <a:picLocks noChangeAspect="1"/>
          </p:cNvPicPr>
          <p:nvPr/>
        </p:nvPicPr>
        <p:blipFill>
          <a:blip r:embed="rId2">
            <a:extLst>
              <a:ext uri="{28A0092B-C50C-407E-A947-70E740481C1C}">
                <a14:useLocalDpi xmlns:a14="http://schemas.microsoft.com/office/drawing/2010/main" val="0"/>
              </a:ext>
            </a:extLst>
          </a:blip>
          <a:srcRect l="20132" t="37387" r="20733" b="40964"/>
          <a:stretch/>
        </p:blipFill>
        <p:spPr>
          <a:xfrm>
            <a:off x="4219575" y="838200"/>
            <a:ext cx="3752850" cy="1095376"/>
          </a:xfrm>
          <a:prstGeom prst="rect">
            <a:avLst/>
          </a:prstGeom>
        </p:spPr>
      </p:pic>
      <p:sp>
        <p:nvSpPr>
          <p:cNvPr id="2" name="文本框 1">
            <a:extLst>
              <a:ext uri="{FF2B5EF4-FFF2-40B4-BE49-F238E27FC236}">
                <a16:creationId xmlns:a16="http://schemas.microsoft.com/office/drawing/2014/main" id="{793FAB5B-C744-8BF7-A711-E3502F825462}"/>
              </a:ext>
            </a:extLst>
          </p:cNvPr>
          <p:cNvSpPr txBox="1"/>
          <p:nvPr/>
        </p:nvSpPr>
        <p:spPr>
          <a:xfrm>
            <a:off x="2630949" y="3429000"/>
            <a:ext cx="693010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腾讯混元大模型</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混元生文 混元生图</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F54787CB-656E-52A7-873E-5DEDD71380B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3F162FE5-7C9A-DB76-854D-A80187F25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540651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本">
            <a:extLst>
              <a:ext uri="{FF2B5EF4-FFF2-40B4-BE49-F238E27FC236}">
                <a16:creationId xmlns:a16="http://schemas.microsoft.com/office/drawing/2014/main" id="{6F66CAD2-5D1A-9647-8E99-E458B277DB30}"/>
              </a:ext>
            </a:extLst>
          </p:cNvPr>
          <p:cNvPicPr>
            <a:picLocks noChangeAspect="1"/>
          </p:cNvPicPr>
          <p:nvPr/>
        </p:nvPicPr>
        <p:blipFill>
          <a:blip r:embed="rId2" cstate="print">
            <a:extLst>
              <a:ext uri="{28A0092B-C50C-407E-A947-70E740481C1C}">
                <a14:useLocalDpi xmlns:a14="http://schemas.microsoft.com/office/drawing/2010/main" val="0"/>
              </a:ext>
            </a:extLst>
          </a:blip>
          <a:srcRect l="20132" t="37387" r="20733" b="40964"/>
          <a:stretch/>
        </p:blipFill>
        <p:spPr>
          <a:xfrm>
            <a:off x="10593029" y="0"/>
            <a:ext cx="1485900" cy="433702"/>
          </a:xfrm>
          <a:prstGeom prst="rect">
            <a:avLst/>
          </a:prstGeom>
        </p:spPr>
      </p:pic>
      <p:pic>
        <p:nvPicPr>
          <p:cNvPr id="4" name="图片 3">
            <a:extLst>
              <a:ext uri="{FF2B5EF4-FFF2-40B4-BE49-F238E27FC236}">
                <a16:creationId xmlns:a16="http://schemas.microsoft.com/office/drawing/2014/main" id="{8F9A6B5E-F3E6-29DE-13D9-56A562C12D3E}"/>
              </a:ext>
            </a:extLst>
          </p:cNvPr>
          <p:cNvPicPr>
            <a:picLocks noChangeAspect="1"/>
          </p:cNvPicPr>
          <p:nvPr/>
        </p:nvPicPr>
        <p:blipFill>
          <a:blip r:embed="rId3"/>
          <a:stretch>
            <a:fillRect/>
          </a:stretch>
        </p:blipFill>
        <p:spPr>
          <a:xfrm>
            <a:off x="113071" y="679202"/>
            <a:ext cx="11965858" cy="6032995"/>
          </a:xfrm>
          <a:prstGeom prst="rect">
            <a:avLst/>
          </a:prstGeom>
        </p:spPr>
      </p:pic>
      <p:sp>
        <p:nvSpPr>
          <p:cNvPr id="2" name="文本框 1">
            <a:extLst>
              <a:ext uri="{FF2B5EF4-FFF2-40B4-BE49-F238E27FC236}">
                <a16:creationId xmlns:a16="http://schemas.microsoft.com/office/drawing/2014/main" id="{9352CD6F-34EB-8185-F652-F6C514D20BF2}"/>
              </a:ext>
            </a:extLst>
          </p:cNvPr>
          <p:cNvSpPr txBox="1"/>
          <p:nvPr/>
        </p:nvSpPr>
        <p:spPr>
          <a:xfrm>
            <a:off x="635715" y="-254"/>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8FDDFD8D-AF1B-1B46-3C54-7C9608A1EB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626"/>
            <a:ext cx="593208" cy="593208"/>
          </a:xfrm>
          <a:prstGeom prst="ellipse">
            <a:avLst/>
          </a:prstGeom>
        </p:spPr>
      </p:pic>
    </p:spTree>
    <p:extLst>
      <p:ext uri="{BB962C8B-B14F-4D97-AF65-F5344CB8AC3E}">
        <p14:creationId xmlns:p14="http://schemas.microsoft.com/office/powerpoint/2010/main" val="2271350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708940-AA09-4066-F8C5-19E1153A1BF8}"/>
              </a:ext>
            </a:extLst>
          </p:cNvPr>
          <p:cNvPicPr>
            <a:picLocks noChangeAspect="1"/>
          </p:cNvPicPr>
          <p:nvPr/>
        </p:nvPicPr>
        <p:blipFill>
          <a:blip r:embed="rId2"/>
          <a:stretch>
            <a:fillRect/>
          </a:stretch>
        </p:blipFill>
        <p:spPr>
          <a:xfrm>
            <a:off x="117987" y="682091"/>
            <a:ext cx="11956026" cy="6074309"/>
          </a:xfrm>
          <a:prstGeom prst="rect">
            <a:avLst/>
          </a:prstGeom>
        </p:spPr>
      </p:pic>
      <p:pic>
        <p:nvPicPr>
          <p:cNvPr id="6" name="图片 5" descr="图片包含 文本">
            <a:extLst>
              <a:ext uri="{FF2B5EF4-FFF2-40B4-BE49-F238E27FC236}">
                <a16:creationId xmlns:a16="http://schemas.microsoft.com/office/drawing/2014/main" id="{E862F3D3-888F-7CDD-9BBE-6D1AE024EC7D}"/>
              </a:ext>
            </a:extLst>
          </p:cNvPr>
          <p:cNvPicPr>
            <a:picLocks noChangeAspect="1"/>
          </p:cNvPicPr>
          <p:nvPr/>
        </p:nvPicPr>
        <p:blipFill>
          <a:blip r:embed="rId3" cstate="print">
            <a:extLst>
              <a:ext uri="{28A0092B-C50C-407E-A947-70E740481C1C}">
                <a14:useLocalDpi xmlns:a14="http://schemas.microsoft.com/office/drawing/2010/main" val="0"/>
              </a:ext>
            </a:extLst>
          </a:blip>
          <a:srcRect l="20132" t="37387" r="20733" b="40964"/>
          <a:stretch/>
        </p:blipFill>
        <p:spPr>
          <a:xfrm>
            <a:off x="10593029" y="0"/>
            <a:ext cx="1485900" cy="433702"/>
          </a:xfrm>
          <a:prstGeom prst="rect">
            <a:avLst/>
          </a:prstGeom>
        </p:spPr>
      </p:pic>
      <p:sp>
        <p:nvSpPr>
          <p:cNvPr id="7" name="文本框 6">
            <a:extLst>
              <a:ext uri="{FF2B5EF4-FFF2-40B4-BE49-F238E27FC236}">
                <a16:creationId xmlns:a16="http://schemas.microsoft.com/office/drawing/2014/main" id="{0151D2A6-965D-A36F-56A5-116218261E9D}"/>
              </a:ext>
            </a:extLst>
          </p:cNvPr>
          <p:cNvSpPr txBox="1"/>
          <p:nvPr/>
        </p:nvSpPr>
        <p:spPr>
          <a:xfrm>
            <a:off x="635715" y="-254"/>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98377FCB-49DF-BB74-6A84-AC849743EC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626"/>
            <a:ext cx="593208" cy="593208"/>
          </a:xfrm>
          <a:prstGeom prst="ellipse">
            <a:avLst/>
          </a:prstGeom>
        </p:spPr>
      </p:pic>
    </p:spTree>
    <p:extLst>
      <p:ext uri="{BB962C8B-B14F-4D97-AF65-F5344CB8AC3E}">
        <p14:creationId xmlns:p14="http://schemas.microsoft.com/office/powerpoint/2010/main" val="2229796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5DD54F59-EB1C-D2CC-8C6E-BBC78722DF2A}"/>
              </a:ext>
            </a:extLst>
          </p:cNvPr>
          <p:cNvPicPr>
            <a:picLocks noChangeAspect="1"/>
          </p:cNvPicPr>
          <p:nvPr/>
        </p:nvPicPr>
        <p:blipFill>
          <a:blip r:embed="rId2" cstate="print">
            <a:extLst>
              <a:ext uri="{28A0092B-C50C-407E-A947-70E740481C1C}">
                <a14:useLocalDpi xmlns:a14="http://schemas.microsoft.com/office/drawing/2010/main" val="0"/>
              </a:ext>
            </a:extLst>
          </a:blip>
          <a:srcRect l="27758" t="13642" r="28648" b="16132"/>
          <a:stretch/>
        </p:blipFill>
        <p:spPr>
          <a:xfrm>
            <a:off x="5087936" y="639317"/>
            <a:ext cx="2016126" cy="1826857"/>
          </a:xfrm>
          <a:prstGeom prst="rect">
            <a:avLst/>
          </a:prstGeom>
        </p:spPr>
      </p:pic>
      <p:sp>
        <p:nvSpPr>
          <p:cNvPr id="2" name="文本框 1">
            <a:extLst>
              <a:ext uri="{FF2B5EF4-FFF2-40B4-BE49-F238E27FC236}">
                <a16:creationId xmlns:a16="http://schemas.microsoft.com/office/drawing/2014/main" id="{B219129B-FA77-B76F-514C-F6A3D80EF5C4}"/>
              </a:ext>
            </a:extLst>
          </p:cNvPr>
          <p:cNvSpPr txBox="1"/>
          <p:nvPr/>
        </p:nvSpPr>
        <p:spPr>
          <a:xfrm>
            <a:off x="2900253" y="3429000"/>
            <a:ext cx="6391493"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华为盘古大模型</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盘古</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a:t>
            </a:r>
            <a:endParaRPr lang="en-US" altLang="zh-CN" sz="28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D0785D8B-F53C-D7A7-6619-07863CF6608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05D1204-41EC-EFA1-3068-907150BB5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652953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736575-F1FB-28FE-77CB-2BE54974CB38}"/>
              </a:ext>
            </a:extLst>
          </p:cNvPr>
          <p:cNvPicPr>
            <a:picLocks noChangeAspect="1"/>
          </p:cNvPicPr>
          <p:nvPr/>
        </p:nvPicPr>
        <p:blipFill>
          <a:blip r:embed="rId2"/>
          <a:stretch>
            <a:fillRect/>
          </a:stretch>
        </p:blipFill>
        <p:spPr>
          <a:xfrm>
            <a:off x="190500" y="903082"/>
            <a:ext cx="11811000" cy="5954918"/>
          </a:xfrm>
          <a:prstGeom prst="rect">
            <a:avLst/>
          </a:prstGeom>
        </p:spPr>
      </p:pic>
      <p:pic>
        <p:nvPicPr>
          <p:cNvPr id="6" name="图片 5" descr="徽标&#10;&#10;描述已自动生成">
            <a:extLst>
              <a:ext uri="{FF2B5EF4-FFF2-40B4-BE49-F238E27FC236}">
                <a16:creationId xmlns:a16="http://schemas.microsoft.com/office/drawing/2014/main" id="{77F43DFD-888A-2271-2EFC-5C891F1A1901}"/>
              </a:ext>
            </a:extLst>
          </p:cNvPr>
          <p:cNvPicPr>
            <a:picLocks noChangeAspect="1"/>
          </p:cNvPicPr>
          <p:nvPr/>
        </p:nvPicPr>
        <p:blipFill>
          <a:blip r:embed="rId3" cstate="print">
            <a:extLst>
              <a:ext uri="{28A0092B-C50C-407E-A947-70E740481C1C}">
                <a14:useLocalDpi xmlns:a14="http://schemas.microsoft.com/office/drawing/2010/main" val="0"/>
              </a:ext>
            </a:extLst>
          </a:blip>
          <a:srcRect l="27758" t="13642" r="28648" b="16132"/>
          <a:stretch/>
        </p:blipFill>
        <p:spPr>
          <a:xfrm>
            <a:off x="11223181" y="0"/>
            <a:ext cx="883094" cy="800192"/>
          </a:xfrm>
          <a:prstGeom prst="rect">
            <a:avLst/>
          </a:prstGeom>
        </p:spPr>
      </p:pic>
      <p:sp>
        <p:nvSpPr>
          <p:cNvPr id="7" name="文本框 6">
            <a:extLst>
              <a:ext uri="{FF2B5EF4-FFF2-40B4-BE49-F238E27FC236}">
                <a16:creationId xmlns:a16="http://schemas.microsoft.com/office/drawing/2014/main" id="{963782CF-582C-3BB0-8E00-E469F5C29E45}"/>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BE1E23CB-04A1-4ED4-2DDA-EEB1CA451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610124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E797395-F4EF-7D05-1326-DFAC98ADB24F}"/>
              </a:ext>
            </a:extLst>
          </p:cNvPr>
          <p:cNvPicPr>
            <a:picLocks noChangeAspect="1"/>
          </p:cNvPicPr>
          <p:nvPr/>
        </p:nvPicPr>
        <p:blipFill>
          <a:blip r:embed="rId2"/>
          <a:srcRect b="8443"/>
          <a:stretch/>
        </p:blipFill>
        <p:spPr>
          <a:xfrm>
            <a:off x="150249" y="1024581"/>
            <a:ext cx="11956026" cy="5519094"/>
          </a:xfrm>
          <a:prstGeom prst="rect">
            <a:avLst/>
          </a:prstGeom>
        </p:spPr>
      </p:pic>
      <p:pic>
        <p:nvPicPr>
          <p:cNvPr id="3" name="图片 2" descr="徽标&#10;&#10;描述已自动生成">
            <a:extLst>
              <a:ext uri="{FF2B5EF4-FFF2-40B4-BE49-F238E27FC236}">
                <a16:creationId xmlns:a16="http://schemas.microsoft.com/office/drawing/2014/main" id="{CF32CA86-5D04-D1E1-1BE1-C1A04319BF6C}"/>
              </a:ext>
            </a:extLst>
          </p:cNvPr>
          <p:cNvPicPr>
            <a:picLocks noChangeAspect="1"/>
          </p:cNvPicPr>
          <p:nvPr/>
        </p:nvPicPr>
        <p:blipFill>
          <a:blip r:embed="rId3" cstate="print">
            <a:extLst>
              <a:ext uri="{28A0092B-C50C-407E-A947-70E740481C1C}">
                <a14:useLocalDpi xmlns:a14="http://schemas.microsoft.com/office/drawing/2010/main" val="0"/>
              </a:ext>
            </a:extLst>
          </a:blip>
          <a:srcRect l="27758" t="13642" r="28648" b="16132"/>
          <a:stretch/>
        </p:blipFill>
        <p:spPr>
          <a:xfrm>
            <a:off x="11223181" y="0"/>
            <a:ext cx="883094" cy="800192"/>
          </a:xfrm>
          <a:prstGeom prst="rect">
            <a:avLst/>
          </a:prstGeom>
        </p:spPr>
      </p:pic>
      <p:sp>
        <p:nvSpPr>
          <p:cNvPr id="4" name="文本框 3">
            <a:extLst>
              <a:ext uri="{FF2B5EF4-FFF2-40B4-BE49-F238E27FC236}">
                <a16:creationId xmlns:a16="http://schemas.microsoft.com/office/drawing/2014/main" id="{13B31032-D8FE-AD21-8A09-0718E1EB7454}"/>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D0CD5159-A599-602B-6892-3F0035BAAF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384828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38538" y="4124280"/>
            <a:ext cx="771492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大模型 基本使用 </a:t>
            </a:r>
            <a:r>
              <a:rPr lang="en-US" altLang="zh-CN" sz="4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简单部署</a:t>
            </a:r>
            <a:endParaRPr lang="zh-CN" altLang="en-US" sz="4800" b="1" dirty="0">
              <a:solidFill>
                <a:srgbClr val="1F2B37"/>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514859BB-D2A6-77BC-2704-EB74081A2499}"/>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AA89EB7-E515-F109-90FD-963D6D961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73352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C19CEE-D3D1-6BC2-576B-C890C574DEEC}"/>
              </a:ext>
            </a:extLst>
          </p:cNvPr>
          <p:cNvSpPr txBox="1"/>
          <p:nvPr/>
        </p:nvSpPr>
        <p:spPr>
          <a:xfrm>
            <a:off x="422787" y="127820"/>
            <a:ext cx="6317755"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机器学习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v2</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AI-2.0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zh-CN" altLang="en-US" sz="2800" dirty="0">
              <a:latin typeface="楷体" panose="02010609060101010101" pitchFamily="49" charset="-122"/>
              <a:ea typeface="楷体" panose="02010609060101010101" pitchFamily="49" charset="-122"/>
            </a:endParaRPr>
          </a:p>
        </p:txBody>
      </p:sp>
      <p:pic>
        <p:nvPicPr>
          <p:cNvPr id="5" name="图片 4" descr="图示&#10;&#10;描述已自动生成">
            <a:extLst>
              <a:ext uri="{FF2B5EF4-FFF2-40B4-BE49-F238E27FC236}">
                <a16:creationId xmlns:a16="http://schemas.microsoft.com/office/drawing/2014/main" id="{B0496C04-398C-E8DD-7B6E-BA9BC5C7B8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787" y="1125220"/>
            <a:ext cx="5274310" cy="2893060"/>
          </a:xfrm>
          <a:prstGeom prst="rect">
            <a:avLst/>
          </a:prstGeom>
          <a:noFill/>
          <a:ln>
            <a:noFill/>
          </a:ln>
        </p:spPr>
      </p:pic>
      <p:sp>
        <p:nvSpPr>
          <p:cNvPr id="7" name="文本框 6">
            <a:extLst>
              <a:ext uri="{FF2B5EF4-FFF2-40B4-BE49-F238E27FC236}">
                <a16:creationId xmlns:a16="http://schemas.microsoft.com/office/drawing/2014/main" id="{3A671A3D-F47C-91A1-5089-13B0C584C435}"/>
              </a:ext>
            </a:extLst>
          </p:cNvPr>
          <p:cNvSpPr txBox="1"/>
          <p:nvPr/>
        </p:nvSpPr>
        <p:spPr>
          <a:xfrm>
            <a:off x="5847429" y="1928625"/>
            <a:ext cx="6125496" cy="1286250"/>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1974</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，哈佛大学沃伯斯</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(Paul </a:t>
            </a:r>
            <a:r>
              <a:rPr lang="en-US" altLang="zh-CN" kern="100" dirty="0" err="1">
                <a:latin typeface="JetBrains Mono" panose="02000009000000000000" pitchFamily="49" charset="0"/>
                <a:ea typeface="JetBrains Mono" panose="02000009000000000000" pitchFamily="49" charset="0"/>
                <a:cs typeface="JetBrains Mono" panose="02000009000000000000" pitchFamily="49" charset="0"/>
              </a:rPr>
              <a:t>Werbos</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博士论文里，首次提出了通过误差的反向传播</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(BP)</a:t>
            </a:r>
            <a:r>
              <a:rPr lang="zh-CN" altLang="zh-CN" sz="1800" kern="100" dirty="0">
                <a:effectLst/>
                <a:latin typeface="Times New Roman" panose="02020603050405020304" pitchFamily="18" charset="0"/>
                <a:ea typeface="宋体" panose="02010600030101010101" pitchFamily="2" charset="-122"/>
              </a:rPr>
              <a:t>来训练人工神经网络，但在该时期未引起重视。</a:t>
            </a:r>
          </a:p>
        </p:txBody>
      </p:sp>
      <p:sp>
        <p:nvSpPr>
          <p:cNvPr id="8" name="矩形 7">
            <a:extLst>
              <a:ext uri="{FF2B5EF4-FFF2-40B4-BE49-F238E27FC236}">
                <a16:creationId xmlns:a16="http://schemas.microsoft.com/office/drawing/2014/main" id="{CD7ACAAC-29C2-7AC4-83F7-6267770EF04D}"/>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6854C25-8FD0-C9C3-B69A-5359B0524DB0}"/>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C0ECFBDB-011E-99A7-1BF1-8CE004B02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12" name="文本框 11">
            <a:extLst>
              <a:ext uri="{FF2B5EF4-FFF2-40B4-BE49-F238E27FC236}">
                <a16:creationId xmlns:a16="http://schemas.microsoft.com/office/drawing/2014/main" id="{D1AC6CF1-6012-F9BB-4411-7B7E33E64C21}"/>
              </a:ext>
            </a:extLst>
          </p:cNvPr>
          <p:cNvSpPr txBox="1"/>
          <p:nvPr/>
        </p:nvSpPr>
        <p:spPr>
          <a:xfrm>
            <a:off x="550871" y="4492460"/>
            <a:ext cx="11090257" cy="646331"/>
          </a:xfrm>
          <a:prstGeom prst="rect">
            <a:avLst/>
          </a:prstGeom>
          <a:noFill/>
        </p:spPr>
        <p:txBody>
          <a:bodyPr wrap="square">
            <a:spAutoFit/>
          </a:bodyPr>
          <a:lstStyle/>
          <a:p>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BP</a:t>
            </a:r>
            <a:r>
              <a:rPr lang="zh-CN" altLang="zh-CN" sz="1800" kern="100" dirty="0">
                <a:effectLst/>
                <a:latin typeface="Times New Roman" panose="02020603050405020304" pitchFamily="18" charset="0"/>
                <a:ea typeface="宋体" panose="02010600030101010101" pitchFamily="2" charset="-122"/>
              </a:rPr>
              <a:t>算法的基本思想不是（如感知器那样）用误差本身去调整权重，而是用误差的导数（梯度）调整。通过误差的梯度做反向传播，更新模型权重</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以下降学习的误差，拟合学习目标，实现网络的万能近似功能的过程。</a:t>
            </a:r>
            <a:endParaRPr lang="zh-CN" altLang="en-US" dirty="0"/>
          </a:p>
        </p:txBody>
      </p:sp>
    </p:spTree>
    <p:extLst>
      <p:ext uri="{BB962C8B-B14F-4D97-AF65-F5344CB8AC3E}">
        <p14:creationId xmlns:p14="http://schemas.microsoft.com/office/powerpoint/2010/main" val="3497867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28E36B1-C75B-8A12-7544-70ADB9407A44}"/>
              </a:ext>
            </a:extLst>
          </p:cNvPr>
          <p:cNvPicPr>
            <a:picLocks noChangeAspect="1"/>
          </p:cNvPicPr>
          <p:nvPr/>
        </p:nvPicPr>
        <p:blipFill>
          <a:blip r:embed="rId2"/>
          <a:stretch>
            <a:fillRect/>
          </a:stretch>
        </p:blipFill>
        <p:spPr>
          <a:xfrm>
            <a:off x="721440" y="755414"/>
            <a:ext cx="10480148" cy="6053243"/>
          </a:xfrm>
          <a:prstGeom prst="rect">
            <a:avLst/>
          </a:prstGeom>
        </p:spPr>
      </p:pic>
      <p:sp>
        <p:nvSpPr>
          <p:cNvPr id="11" name="文本框 10">
            <a:extLst>
              <a:ext uri="{FF2B5EF4-FFF2-40B4-BE49-F238E27FC236}">
                <a16:creationId xmlns:a16="http://schemas.microsoft.com/office/drawing/2014/main" id="{A5452D30-AF91-7AA2-A6D9-1F90D7D67F49}"/>
              </a:ext>
            </a:extLst>
          </p:cNvPr>
          <p:cNvSpPr txBox="1"/>
          <p:nvPr/>
        </p:nvSpPr>
        <p:spPr>
          <a:xfrm>
            <a:off x="292417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8DE89D82-B5C5-8CAC-576A-EDCE239B5F83}"/>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22710E7A-AA7D-15C2-9563-27482F2247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344998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5CE44F-371A-DAF8-FDF0-23075FA66FBE}"/>
              </a:ext>
            </a:extLst>
          </p:cNvPr>
          <p:cNvSpPr txBox="1"/>
          <p:nvPr/>
        </p:nvSpPr>
        <p:spPr>
          <a:xfrm>
            <a:off x="2390775" y="21077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6" name="图片 5">
            <a:extLst>
              <a:ext uri="{FF2B5EF4-FFF2-40B4-BE49-F238E27FC236}">
                <a16:creationId xmlns:a16="http://schemas.microsoft.com/office/drawing/2014/main" id="{FCBCDD5C-4225-FB06-EA75-6415B46D494B}"/>
              </a:ext>
            </a:extLst>
          </p:cNvPr>
          <p:cNvPicPr>
            <a:picLocks noChangeAspect="1"/>
          </p:cNvPicPr>
          <p:nvPr/>
        </p:nvPicPr>
        <p:blipFill>
          <a:blip r:embed="rId2"/>
          <a:stretch>
            <a:fillRect/>
          </a:stretch>
        </p:blipFill>
        <p:spPr>
          <a:xfrm>
            <a:off x="169624" y="850612"/>
            <a:ext cx="11852751" cy="6007388"/>
          </a:xfrm>
          <a:prstGeom prst="rect">
            <a:avLst/>
          </a:prstGeom>
        </p:spPr>
      </p:pic>
      <p:sp>
        <p:nvSpPr>
          <p:cNvPr id="7" name="文本框 6">
            <a:extLst>
              <a:ext uri="{FF2B5EF4-FFF2-40B4-BE49-F238E27FC236}">
                <a16:creationId xmlns:a16="http://schemas.microsoft.com/office/drawing/2014/main" id="{B86D609E-937D-E1FA-1862-FC8FFF7716B4}"/>
              </a:ext>
            </a:extLst>
          </p:cNvPr>
          <p:cNvSpPr txBox="1"/>
          <p:nvPr/>
        </p:nvSpPr>
        <p:spPr>
          <a:xfrm>
            <a:off x="9080544" y="210775"/>
            <a:ext cx="2941831"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https://steampp.net/</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3" name="文本框 2">
            <a:extLst>
              <a:ext uri="{FF2B5EF4-FFF2-40B4-BE49-F238E27FC236}">
                <a16:creationId xmlns:a16="http://schemas.microsoft.com/office/drawing/2014/main" id="{489814BD-F7AC-1E88-62DC-507CE7E6906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DEB5D16-6577-F050-AF65-835E26D95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87622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6C751F-3A05-B254-51A4-06CC3BFA8811}"/>
              </a:ext>
            </a:extLst>
          </p:cNvPr>
          <p:cNvPicPr>
            <a:picLocks noChangeAspect="1"/>
          </p:cNvPicPr>
          <p:nvPr/>
        </p:nvPicPr>
        <p:blipFill>
          <a:blip r:embed="rId2"/>
          <a:stretch>
            <a:fillRect/>
          </a:stretch>
        </p:blipFill>
        <p:spPr>
          <a:xfrm>
            <a:off x="1281714" y="884760"/>
            <a:ext cx="9628571" cy="5857143"/>
          </a:xfrm>
          <a:prstGeom prst="rect">
            <a:avLst/>
          </a:prstGeom>
        </p:spPr>
      </p:pic>
      <p:sp>
        <p:nvSpPr>
          <p:cNvPr id="6" name="文本框 5">
            <a:extLst>
              <a:ext uri="{FF2B5EF4-FFF2-40B4-BE49-F238E27FC236}">
                <a16:creationId xmlns:a16="http://schemas.microsoft.com/office/drawing/2014/main" id="{B1955C66-919F-2265-A895-B4E3B96009C7}"/>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6F3EF22E-F0F0-B3F3-E728-FCC416363CC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494972F-6F73-2D95-1745-AF9ED0006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634419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0FEDE7-8B9D-48F6-6E1F-B78DCDA3A08A}"/>
              </a:ext>
            </a:extLst>
          </p:cNvPr>
          <p:cNvPicPr>
            <a:picLocks noChangeAspect="1"/>
          </p:cNvPicPr>
          <p:nvPr/>
        </p:nvPicPr>
        <p:blipFill>
          <a:blip r:embed="rId2"/>
          <a:srcRect b="4905"/>
          <a:stretch/>
        </p:blipFill>
        <p:spPr>
          <a:xfrm>
            <a:off x="332712" y="793205"/>
            <a:ext cx="11526576" cy="5948698"/>
          </a:xfrm>
          <a:prstGeom prst="rect">
            <a:avLst/>
          </a:prstGeom>
        </p:spPr>
      </p:pic>
      <p:sp>
        <p:nvSpPr>
          <p:cNvPr id="4" name="文本框 3">
            <a:extLst>
              <a:ext uri="{FF2B5EF4-FFF2-40B4-BE49-F238E27FC236}">
                <a16:creationId xmlns:a16="http://schemas.microsoft.com/office/drawing/2014/main" id="{F24032DE-7D45-B28D-155F-505E3108B3DE}"/>
              </a:ext>
            </a:extLst>
          </p:cNvPr>
          <p:cNvSpPr txBox="1"/>
          <p:nvPr/>
        </p:nvSpPr>
        <p:spPr>
          <a:xfrm>
            <a:off x="2421135" y="26998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53B96A95-F736-8F50-B0A3-6AFA1EF8C9C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58F3D59C-F5A0-1928-F0BB-F7B49B09F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30438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9E0E4B-62C7-AC9E-8EC8-AC96F1BB991D}"/>
              </a:ext>
            </a:extLst>
          </p:cNvPr>
          <p:cNvPicPr>
            <a:picLocks noChangeAspect="1"/>
          </p:cNvPicPr>
          <p:nvPr/>
        </p:nvPicPr>
        <p:blipFill>
          <a:blip r:embed="rId2"/>
          <a:stretch>
            <a:fillRect/>
          </a:stretch>
        </p:blipFill>
        <p:spPr>
          <a:xfrm>
            <a:off x="2369534" y="927946"/>
            <a:ext cx="7452932" cy="5571067"/>
          </a:xfrm>
          <a:prstGeom prst="rect">
            <a:avLst/>
          </a:prstGeom>
        </p:spPr>
      </p:pic>
      <p:sp>
        <p:nvSpPr>
          <p:cNvPr id="4" name="文本框 3">
            <a:extLst>
              <a:ext uri="{FF2B5EF4-FFF2-40B4-BE49-F238E27FC236}">
                <a16:creationId xmlns:a16="http://schemas.microsoft.com/office/drawing/2014/main" id="{1ED3D6BF-EF28-E003-2E3C-161ABC75C4E9}"/>
              </a:ext>
            </a:extLst>
          </p:cNvPr>
          <p:cNvSpPr txBox="1"/>
          <p:nvPr/>
        </p:nvSpPr>
        <p:spPr>
          <a:xfrm>
            <a:off x="2369534" y="26998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7626B60A-7E62-919F-8495-E94D446FD477}"/>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24F0880-4EC9-EFD1-760F-5986FBE77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532364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BCA268-12C1-116C-C072-A7A79969249D}"/>
              </a:ext>
            </a:extLst>
          </p:cNvPr>
          <p:cNvPicPr>
            <a:picLocks noChangeAspect="1"/>
          </p:cNvPicPr>
          <p:nvPr/>
        </p:nvPicPr>
        <p:blipFill>
          <a:blip r:embed="rId2"/>
          <a:stretch>
            <a:fillRect/>
          </a:stretch>
        </p:blipFill>
        <p:spPr>
          <a:xfrm>
            <a:off x="2369534" y="806026"/>
            <a:ext cx="7452932" cy="5571067"/>
          </a:xfrm>
          <a:prstGeom prst="rect">
            <a:avLst/>
          </a:prstGeom>
        </p:spPr>
      </p:pic>
      <p:sp>
        <p:nvSpPr>
          <p:cNvPr id="2" name="文本框 1">
            <a:extLst>
              <a:ext uri="{FF2B5EF4-FFF2-40B4-BE49-F238E27FC236}">
                <a16:creationId xmlns:a16="http://schemas.microsoft.com/office/drawing/2014/main" id="{E426EAFB-E440-7933-11E8-B8974A5C3777}"/>
              </a:ext>
            </a:extLst>
          </p:cNvPr>
          <p:cNvSpPr txBox="1"/>
          <p:nvPr/>
        </p:nvSpPr>
        <p:spPr>
          <a:xfrm>
            <a:off x="2552700" y="193041"/>
            <a:ext cx="4147289" cy="369332"/>
          </a:xfrm>
          <a:prstGeom prst="rect">
            <a:avLst/>
          </a:prstGeom>
          <a:noFill/>
        </p:spPr>
        <p:txBody>
          <a:bodyPr wrap="none" rtlCol="0">
            <a:spAutoFit/>
          </a:bodyPr>
          <a:lstStyle/>
          <a:p>
            <a:pPr>
              <a:spcAft>
                <a:spcPts val="600"/>
              </a:spcAft>
            </a:pPr>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3" name="文本框 2">
            <a:extLst>
              <a:ext uri="{FF2B5EF4-FFF2-40B4-BE49-F238E27FC236}">
                <a16:creationId xmlns:a16="http://schemas.microsoft.com/office/drawing/2014/main" id="{7D5DA9BA-1D1B-C6E8-9FE2-EB2CB21727A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1230221-8837-6550-2140-248E14AA1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592239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1F5F7C-F08F-4542-9D43-9605EE318C5F}"/>
              </a:ext>
            </a:extLst>
          </p:cNvPr>
          <p:cNvSpPr txBox="1"/>
          <p:nvPr/>
        </p:nvSpPr>
        <p:spPr>
          <a:xfrm>
            <a:off x="2044700"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4" name="图片 3">
            <a:extLst>
              <a:ext uri="{FF2B5EF4-FFF2-40B4-BE49-F238E27FC236}">
                <a16:creationId xmlns:a16="http://schemas.microsoft.com/office/drawing/2014/main" id="{DDE284BE-46BA-6C30-318B-1D6D6CB84245}"/>
              </a:ext>
            </a:extLst>
          </p:cNvPr>
          <p:cNvPicPr>
            <a:picLocks noChangeAspect="1"/>
          </p:cNvPicPr>
          <p:nvPr/>
        </p:nvPicPr>
        <p:blipFill>
          <a:blip r:embed="rId2"/>
          <a:srcRect b="4599"/>
          <a:stretch/>
        </p:blipFill>
        <p:spPr>
          <a:xfrm>
            <a:off x="191729" y="755877"/>
            <a:ext cx="11808542" cy="6102123"/>
          </a:xfrm>
          <a:prstGeom prst="rect">
            <a:avLst/>
          </a:prstGeom>
        </p:spPr>
      </p:pic>
      <p:sp>
        <p:nvSpPr>
          <p:cNvPr id="3" name="文本框 2">
            <a:extLst>
              <a:ext uri="{FF2B5EF4-FFF2-40B4-BE49-F238E27FC236}">
                <a16:creationId xmlns:a16="http://schemas.microsoft.com/office/drawing/2014/main" id="{F5BDFC81-D2A5-67E7-87D8-16580E56F6D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16CD21F-53C9-538A-7F24-112E6F95D8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399783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B2B359-1B43-9D31-2D18-08262AE87CDB}"/>
              </a:ext>
            </a:extLst>
          </p:cNvPr>
          <p:cNvSpPr txBox="1"/>
          <p:nvPr/>
        </p:nvSpPr>
        <p:spPr>
          <a:xfrm>
            <a:off x="2174148"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6" name="图片 5">
            <a:extLst>
              <a:ext uri="{FF2B5EF4-FFF2-40B4-BE49-F238E27FC236}">
                <a16:creationId xmlns:a16="http://schemas.microsoft.com/office/drawing/2014/main" id="{42B473A2-DD0D-7926-C49C-59D0ACC1E501}"/>
              </a:ext>
            </a:extLst>
          </p:cNvPr>
          <p:cNvPicPr>
            <a:picLocks noChangeAspect="1"/>
          </p:cNvPicPr>
          <p:nvPr/>
        </p:nvPicPr>
        <p:blipFill>
          <a:blip r:embed="rId2"/>
          <a:stretch>
            <a:fillRect/>
          </a:stretch>
        </p:blipFill>
        <p:spPr>
          <a:xfrm>
            <a:off x="1447794" y="639317"/>
            <a:ext cx="8982872" cy="6213433"/>
          </a:xfrm>
          <a:prstGeom prst="rect">
            <a:avLst/>
          </a:prstGeom>
        </p:spPr>
      </p:pic>
      <p:sp>
        <p:nvSpPr>
          <p:cNvPr id="3" name="文本框 2">
            <a:extLst>
              <a:ext uri="{FF2B5EF4-FFF2-40B4-BE49-F238E27FC236}">
                <a16:creationId xmlns:a16="http://schemas.microsoft.com/office/drawing/2014/main" id="{E48179E7-E80C-2963-A7BA-A6EAABBBD5E0}"/>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4443D020-9904-2401-0728-0B9DF5B7C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940837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144BFD-D00D-7BFE-72E6-859947362EC9}"/>
              </a:ext>
            </a:extLst>
          </p:cNvPr>
          <p:cNvPicPr>
            <a:picLocks noChangeAspect="1"/>
          </p:cNvPicPr>
          <p:nvPr/>
        </p:nvPicPr>
        <p:blipFill>
          <a:blip r:embed="rId2"/>
          <a:stretch>
            <a:fillRect/>
          </a:stretch>
        </p:blipFill>
        <p:spPr>
          <a:xfrm>
            <a:off x="1447794" y="755414"/>
            <a:ext cx="8970481" cy="5950228"/>
          </a:xfrm>
          <a:prstGeom prst="rect">
            <a:avLst/>
          </a:prstGeom>
        </p:spPr>
      </p:pic>
      <p:sp>
        <p:nvSpPr>
          <p:cNvPr id="2" name="文本框 1">
            <a:extLst>
              <a:ext uri="{FF2B5EF4-FFF2-40B4-BE49-F238E27FC236}">
                <a16:creationId xmlns:a16="http://schemas.microsoft.com/office/drawing/2014/main" id="{AA2121DF-14EE-0608-617C-802BEBFF9F28}"/>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59EF630F-18CD-5932-6D7F-6933E0C9B903}"/>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7FA3A513-8D3F-E4CE-5FAF-5FADD74C7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56855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A4EC07-9EDD-D140-BD10-8B3536C688C5}"/>
              </a:ext>
            </a:extLst>
          </p:cNvPr>
          <p:cNvPicPr>
            <a:picLocks noChangeAspect="1"/>
          </p:cNvPicPr>
          <p:nvPr/>
        </p:nvPicPr>
        <p:blipFill>
          <a:blip r:embed="rId2"/>
          <a:stretch>
            <a:fillRect/>
          </a:stretch>
        </p:blipFill>
        <p:spPr>
          <a:xfrm>
            <a:off x="1447866" y="639317"/>
            <a:ext cx="9296267" cy="6159158"/>
          </a:xfrm>
          <a:prstGeom prst="rect">
            <a:avLst/>
          </a:prstGeom>
        </p:spPr>
      </p:pic>
      <p:sp>
        <p:nvSpPr>
          <p:cNvPr id="2" name="文本框 1">
            <a:extLst>
              <a:ext uri="{FF2B5EF4-FFF2-40B4-BE49-F238E27FC236}">
                <a16:creationId xmlns:a16="http://schemas.microsoft.com/office/drawing/2014/main" id="{DCDB3938-9AAF-4EFA-5820-797C4CB2451C}"/>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ABBBC6FA-E7F6-8DE9-8309-3F25ACB6CD2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E57312C-F637-B445-BC07-D607B6972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391280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D3E0DB-F91C-A06E-EA7A-ADCD330A2B86}"/>
              </a:ext>
            </a:extLst>
          </p:cNvPr>
          <p:cNvSpPr txBox="1"/>
          <p:nvPr/>
        </p:nvSpPr>
        <p:spPr>
          <a:xfrm>
            <a:off x="422787" y="127820"/>
            <a:ext cx="7933582"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深度学习</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神经网络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v3</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AI-3.0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zh-CN" altLang="en-US"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E37DE24C-C17E-0139-F4BB-481699A5696D}"/>
              </a:ext>
            </a:extLst>
          </p:cNvPr>
          <p:cNvSpPr txBox="1"/>
          <p:nvPr/>
        </p:nvSpPr>
        <p:spPr>
          <a:xfrm>
            <a:off x="265758" y="866553"/>
            <a:ext cx="11660484" cy="1708416"/>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1982</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，约翰·霍普菲尔德</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John Hopfield</a:t>
            </a:r>
            <a:r>
              <a:rPr lang="zh-CN" altLang="zh-CN" kern="100" dirty="0">
                <a:latin typeface="JetBrains Mono" panose="02000009000000000000" pitchFamily="49" charset="0"/>
                <a:cs typeface="JetBrains Mono" panose="02000009000000000000" pitchFamily="49" charset="0"/>
              </a:rPr>
              <a:t>） </a:t>
            </a:r>
            <a:r>
              <a:rPr lang="zh-CN" altLang="zh-CN" sz="1800" kern="100" dirty="0">
                <a:effectLst/>
                <a:latin typeface="Times New Roman" panose="02020603050405020304" pitchFamily="18" charset="0"/>
                <a:ea typeface="宋体" panose="02010600030101010101" pitchFamily="2" charset="-122"/>
              </a:rPr>
              <a:t>发明了霍普菲尔德网络，这是最早的</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RNN</a:t>
            </a:r>
            <a:r>
              <a:rPr lang="zh-CN" altLang="zh-CN" sz="1800" kern="100" dirty="0">
                <a:effectLst/>
                <a:latin typeface="Times New Roman" panose="02020603050405020304" pitchFamily="18" charset="0"/>
                <a:ea typeface="宋体" panose="02010600030101010101" pitchFamily="2" charset="-122"/>
              </a:rPr>
              <a:t>的雏形。霍普菲尔德神经网络模型是一种单层反馈神经网络（神经网络结构主要可分为前馈神经网络、反馈神经网络及图网络），从输出到输入有反馈连接。它的出现振奋了神经网络领域，在人工智能之机器学习、联想记忆、模式识别、优化计算、</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VLSI</a:t>
            </a:r>
            <a:r>
              <a:rPr lang="zh-CN" altLang="zh-CN" sz="1800" kern="100" dirty="0">
                <a:effectLst/>
                <a:latin typeface="Times New Roman" panose="02020603050405020304" pitchFamily="18" charset="0"/>
                <a:ea typeface="宋体" panose="02010600030101010101" pitchFamily="2" charset="-122"/>
              </a:rPr>
              <a:t>和光学设备的并行实现等方面有着广泛应用。</a:t>
            </a:r>
          </a:p>
        </p:txBody>
      </p:sp>
      <p:pic>
        <p:nvPicPr>
          <p:cNvPr id="5" name="图片 4" descr="图示&#10;&#10;描述已自动生成">
            <a:extLst>
              <a:ext uri="{FF2B5EF4-FFF2-40B4-BE49-F238E27FC236}">
                <a16:creationId xmlns:a16="http://schemas.microsoft.com/office/drawing/2014/main" id="{5044FBFC-DC99-9920-494E-BC46608F9A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690" y="2790482"/>
            <a:ext cx="5274310" cy="3629660"/>
          </a:xfrm>
          <a:prstGeom prst="rect">
            <a:avLst/>
          </a:prstGeom>
          <a:noFill/>
          <a:ln>
            <a:noFill/>
          </a:ln>
        </p:spPr>
      </p:pic>
      <p:sp>
        <p:nvSpPr>
          <p:cNvPr id="7" name="文本框 6">
            <a:extLst>
              <a:ext uri="{FF2B5EF4-FFF2-40B4-BE49-F238E27FC236}">
                <a16:creationId xmlns:a16="http://schemas.microsoft.com/office/drawing/2014/main" id="{E6CA39FC-1190-CEFD-F9BC-28CE3B14B13A}"/>
              </a:ext>
            </a:extLst>
          </p:cNvPr>
          <p:cNvSpPr txBox="1"/>
          <p:nvPr/>
        </p:nvSpPr>
        <p:spPr>
          <a:xfrm>
            <a:off x="6537136" y="3546689"/>
            <a:ext cx="4723253" cy="2117246"/>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宋体" panose="02010600030101010101" pitchFamily="2" charset="-122"/>
              </a:rPr>
              <a:t>1989</a:t>
            </a:r>
            <a:r>
              <a:rPr lang="zh-CN" altLang="zh-CN" sz="1800" kern="100" dirty="0">
                <a:effectLst/>
                <a:latin typeface="Times New Roman" panose="02020603050405020304" pitchFamily="18" charset="0"/>
                <a:ea typeface="宋体" panose="02010600030101010101" pitchFamily="2" charset="-122"/>
              </a:rPr>
              <a:t>年，</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LeCun </a:t>
            </a:r>
            <a:r>
              <a:rPr lang="en-US" altLang="zh-CN" sz="1800" kern="100" dirty="0">
                <a:effectLst/>
                <a:latin typeface="Times New Roman" panose="02020603050405020304" pitchFamily="18" charset="0"/>
                <a:ea typeface="宋体" panose="02010600030101010101" pitchFamily="2" charset="-122"/>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CNN</a:t>
            </a:r>
            <a:r>
              <a:rPr lang="zh-CN" altLang="zh-CN" sz="1800" kern="100" dirty="0">
                <a:effectLst/>
                <a:latin typeface="Times New Roman" panose="02020603050405020304" pitchFamily="18" charset="0"/>
                <a:ea typeface="宋体" panose="02010600030101010101" pitchFamily="2" charset="-122"/>
              </a:rPr>
              <a:t>之父</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结合反向传播算法与权值共享的卷积神经层发明了卷积神经网络</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Convolutional Neural Network</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CNN</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并首次将卷积神经网络成功应用到美国邮局的手写字符识别系统中。</a:t>
            </a:r>
          </a:p>
        </p:txBody>
      </p:sp>
      <p:sp>
        <p:nvSpPr>
          <p:cNvPr id="8" name="矩形 7">
            <a:extLst>
              <a:ext uri="{FF2B5EF4-FFF2-40B4-BE49-F238E27FC236}">
                <a16:creationId xmlns:a16="http://schemas.microsoft.com/office/drawing/2014/main" id="{9F3835CE-3798-7FC7-FBA5-74C46238D022}"/>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4CD874-AFA7-C06F-610F-EC6ED7A2A639}"/>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DC3DCEE4-2FEF-B5EA-AE10-6B7E8CD745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112494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5C72F1-559A-689B-E3AC-5E4A380F8B42}"/>
              </a:ext>
            </a:extLst>
          </p:cNvPr>
          <p:cNvPicPr>
            <a:picLocks noChangeAspect="1"/>
          </p:cNvPicPr>
          <p:nvPr/>
        </p:nvPicPr>
        <p:blipFill>
          <a:blip r:embed="rId2"/>
          <a:stretch>
            <a:fillRect/>
          </a:stretch>
        </p:blipFill>
        <p:spPr>
          <a:xfrm>
            <a:off x="1447794" y="639317"/>
            <a:ext cx="9255627" cy="6204323"/>
          </a:xfrm>
          <a:prstGeom prst="rect">
            <a:avLst/>
          </a:prstGeom>
        </p:spPr>
      </p:pic>
      <p:sp>
        <p:nvSpPr>
          <p:cNvPr id="2" name="文本框 1">
            <a:extLst>
              <a:ext uri="{FF2B5EF4-FFF2-40B4-BE49-F238E27FC236}">
                <a16:creationId xmlns:a16="http://schemas.microsoft.com/office/drawing/2014/main" id="{CC258C3A-2D27-DD76-D135-CD501023CBF7}"/>
              </a:ext>
            </a:extLst>
          </p:cNvPr>
          <p:cNvSpPr txBox="1"/>
          <p:nvPr/>
        </p:nvSpPr>
        <p:spPr>
          <a:xfrm>
            <a:off x="2174148"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65D18A0B-F84F-E31A-3C88-6EE931F1A1BA}"/>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31C47F08-6B34-05E0-3353-CE72E3FAD6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641277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D26A0E-0C5F-C7FF-420F-8017EC47D53E}"/>
              </a:ext>
            </a:extLst>
          </p:cNvPr>
          <p:cNvPicPr>
            <a:picLocks noChangeAspect="1"/>
          </p:cNvPicPr>
          <p:nvPr/>
        </p:nvPicPr>
        <p:blipFill>
          <a:blip r:embed="rId2"/>
          <a:stretch>
            <a:fillRect/>
          </a:stretch>
        </p:blipFill>
        <p:spPr>
          <a:xfrm>
            <a:off x="759591" y="639317"/>
            <a:ext cx="10672817" cy="6025976"/>
          </a:xfrm>
          <a:prstGeom prst="rect">
            <a:avLst/>
          </a:prstGeom>
        </p:spPr>
      </p:pic>
      <p:sp>
        <p:nvSpPr>
          <p:cNvPr id="6" name="文本框 5">
            <a:extLst>
              <a:ext uri="{FF2B5EF4-FFF2-40B4-BE49-F238E27FC236}">
                <a16:creationId xmlns:a16="http://schemas.microsoft.com/office/drawing/2014/main" id="{99FF0191-C7D9-C0D7-81E6-D7C385637E26}"/>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2" name="文本框 1">
            <a:extLst>
              <a:ext uri="{FF2B5EF4-FFF2-40B4-BE49-F238E27FC236}">
                <a16:creationId xmlns:a16="http://schemas.microsoft.com/office/drawing/2014/main" id="{1EEC0B05-9209-115A-AD64-1466588E561A}"/>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1966DE30-E66D-0E5E-2150-2D689D751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5927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CB659CB-C9B6-8D76-8086-2AA7B555325D}"/>
              </a:ext>
            </a:extLst>
          </p:cNvPr>
          <p:cNvPicPr>
            <a:picLocks noChangeAspect="1"/>
          </p:cNvPicPr>
          <p:nvPr/>
        </p:nvPicPr>
        <p:blipFill>
          <a:blip r:embed="rId2"/>
          <a:stretch>
            <a:fillRect/>
          </a:stretch>
        </p:blipFill>
        <p:spPr>
          <a:xfrm>
            <a:off x="151226" y="741231"/>
            <a:ext cx="11889547" cy="6048297"/>
          </a:xfrm>
          <a:prstGeom prst="rect">
            <a:avLst/>
          </a:prstGeom>
        </p:spPr>
      </p:pic>
      <p:sp>
        <p:nvSpPr>
          <p:cNvPr id="5" name="文本框 4">
            <a:extLst>
              <a:ext uri="{FF2B5EF4-FFF2-40B4-BE49-F238E27FC236}">
                <a16:creationId xmlns:a16="http://schemas.microsoft.com/office/drawing/2014/main" id="{8A6F45F9-DC2B-2413-B088-54DCB057518B}"/>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6" name="文本框 5">
            <a:extLst>
              <a:ext uri="{FF2B5EF4-FFF2-40B4-BE49-F238E27FC236}">
                <a16:creationId xmlns:a16="http://schemas.microsoft.com/office/drawing/2014/main" id="{E5B20E78-16EB-12ED-56D0-A5D14BDE815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9C86A508-4473-1EF1-CA41-65E5E7F705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4005090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1E755-8813-F27F-0246-7095337CB814}"/>
              </a:ext>
            </a:extLst>
          </p:cNvPr>
          <p:cNvPicPr>
            <a:picLocks noChangeAspect="1"/>
          </p:cNvPicPr>
          <p:nvPr/>
        </p:nvPicPr>
        <p:blipFill>
          <a:blip r:embed="rId2"/>
          <a:stretch>
            <a:fillRect/>
          </a:stretch>
        </p:blipFill>
        <p:spPr>
          <a:xfrm>
            <a:off x="167148" y="763438"/>
            <a:ext cx="11857703" cy="5978465"/>
          </a:xfrm>
          <a:prstGeom prst="rect">
            <a:avLst/>
          </a:prstGeom>
        </p:spPr>
      </p:pic>
      <p:sp>
        <p:nvSpPr>
          <p:cNvPr id="2" name="文本框 1">
            <a:extLst>
              <a:ext uri="{FF2B5EF4-FFF2-40B4-BE49-F238E27FC236}">
                <a16:creationId xmlns:a16="http://schemas.microsoft.com/office/drawing/2014/main" id="{DC4B8945-5C54-1B76-E002-ABC5776FBE08}"/>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6A2BD9FA-BA6F-49A2-2807-F4DF67418E35}"/>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96B823AD-682D-2364-CD98-93DE1F9D63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383488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F26423-BDA3-8450-5498-F7AC6C8DC35F}"/>
              </a:ext>
            </a:extLst>
          </p:cNvPr>
          <p:cNvPicPr>
            <a:picLocks noChangeAspect="1"/>
          </p:cNvPicPr>
          <p:nvPr/>
        </p:nvPicPr>
        <p:blipFill>
          <a:blip r:embed="rId2"/>
          <a:stretch>
            <a:fillRect/>
          </a:stretch>
        </p:blipFill>
        <p:spPr>
          <a:xfrm>
            <a:off x="167148" y="793810"/>
            <a:ext cx="11857703" cy="5978465"/>
          </a:xfrm>
          <a:prstGeom prst="rect">
            <a:avLst/>
          </a:prstGeom>
        </p:spPr>
      </p:pic>
      <p:sp>
        <p:nvSpPr>
          <p:cNvPr id="2" name="文本框 1">
            <a:extLst>
              <a:ext uri="{FF2B5EF4-FFF2-40B4-BE49-F238E27FC236}">
                <a16:creationId xmlns:a16="http://schemas.microsoft.com/office/drawing/2014/main" id="{C9F76E4A-9717-17BE-69AC-C53910C75E61}"/>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DD325104-AFCD-37C0-B70A-6E24D747E0E1}"/>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12A0A7A-6F7A-F0D7-A3A1-E440495B5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51439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9917DD-378F-E50B-E01C-32BD9043C83E}"/>
              </a:ext>
            </a:extLst>
          </p:cNvPr>
          <p:cNvPicPr>
            <a:picLocks noChangeAspect="1"/>
          </p:cNvPicPr>
          <p:nvPr/>
        </p:nvPicPr>
        <p:blipFill>
          <a:blip r:embed="rId2"/>
          <a:srcRect r="711"/>
          <a:stretch/>
        </p:blipFill>
        <p:spPr>
          <a:xfrm>
            <a:off x="90291" y="758617"/>
            <a:ext cx="12011417" cy="6099383"/>
          </a:xfrm>
          <a:prstGeom prst="rect">
            <a:avLst/>
          </a:prstGeom>
        </p:spPr>
      </p:pic>
      <p:sp>
        <p:nvSpPr>
          <p:cNvPr id="2" name="文本框 1">
            <a:extLst>
              <a:ext uri="{FF2B5EF4-FFF2-40B4-BE49-F238E27FC236}">
                <a16:creationId xmlns:a16="http://schemas.microsoft.com/office/drawing/2014/main" id="{6BB0DD1B-32E8-8B36-25C7-5947FC69BED3}"/>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2C6D2D1D-694A-AFD9-C8EE-869A6F6B0CF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CE0E7E0-0F93-ADC7-BECF-5974668B95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686429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089B4E-4100-7BC5-DEB0-517F2EA9C7FF}"/>
              </a:ext>
            </a:extLst>
          </p:cNvPr>
          <p:cNvPicPr>
            <a:picLocks noChangeAspect="1"/>
          </p:cNvPicPr>
          <p:nvPr/>
        </p:nvPicPr>
        <p:blipFill>
          <a:blip r:embed="rId2"/>
          <a:srcRect r="937"/>
          <a:stretch/>
        </p:blipFill>
        <p:spPr>
          <a:xfrm>
            <a:off x="57150" y="710988"/>
            <a:ext cx="12077700" cy="6147012"/>
          </a:xfrm>
          <a:prstGeom prst="rect">
            <a:avLst/>
          </a:prstGeom>
        </p:spPr>
      </p:pic>
      <p:sp>
        <p:nvSpPr>
          <p:cNvPr id="2" name="文本框 1">
            <a:extLst>
              <a:ext uri="{FF2B5EF4-FFF2-40B4-BE49-F238E27FC236}">
                <a16:creationId xmlns:a16="http://schemas.microsoft.com/office/drawing/2014/main" id="{9C31E09E-5C9C-08CA-A300-AB2A0632E28C}"/>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0460E7F2-13B4-C069-1234-641D336E3C86}"/>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BCECDA94-4FD4-E8F8-2C4B-E1BA959323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490269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034285-062E-FAC6-330D-DD524359502C}"/>
              </a:ext>
            </a:extLst>
          </p:cNvPr>
          <p:cNvPicPr>
            <a:picLocks noChangeAspect="1"/>
          </p:cNvPicPr>
          <p:nvPr/>
        </p:nvPicPr>
        <p:blipFill>
          <a:blip r:embed="rId2"/>
          <a:stretch>
            <a:fillRect/>
          </a:stretch>
        </p:blipFill>
        <p:spPr>
          <a:xfrm>
            <a:off x="117987" y="744237"/>
            <a:ext cx="11956026" cy="6028038"/>
          </a:xfrm>
          <a:prstGeom prst="rect">
            <a:avLst/>
          </a:prstGeom>
        </p:spPr>
      </p:pic>
      <p:sp>
        <p:nvSpPr>
          <p:cNvPr id="2" name="文本框 1">
            <a:extLst>
              <a:ext uri="{FF2B5EF4-FFF2-40B4-BE49-F238E27FC236}">
                <a16:creationId xmlns:a16="http://schemas.microsoft.com/office/drawing/2014/main" id="{004E0694-1F1F-77FA-5115-E7E578910C85}"/>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DDA77A3D-9214-460A-9F4B-1C513D484DF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1D8D5C0C-050F-82C1-AB26-F707B9C6D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6610170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40722A-17AC-7A98-ED45-44181D6C8DF4}"/>
              </a:ext>
            </a:extLst>
          </p:cNvPr>
          <p:cNvPicPr>
            <a:picLocks noChangeAspect="1"/>
          </p:cNvPicPr>
          <p:nvPr/>
        </p:nvPicPr>
        <p:blipFill>
          <a:blip r:embed="rId2"/>
          <a:srcRect l="8929" t="1548" r="8468" b="7413"/>
          <a:stretch/>
        </p:blipFill>
        <p:spPr>
          <a:xfrm>
            <a:off x="649029" y="718729"/>
            <a:ext cx="10893942" cy="6053546"/>
          </a:xfrm>
          <a:prstGeom prst="rect">
            <a:avLst/>
          </a:prstGeom>
        </p:spPr>
      </p:pic>
      <p:sp>
        <p:nvSpPr>
          <p:cNvPr id="2" name="文本框 1">
            <a:extLst>
              <a:ext uri="{FF2B5EF4-FFF2-40B4-BE49-F238E27FC236}">
                <a16:creationId xmlns:a16="http://schemas.microsoft.com/office/drawing/2014/main" id="{D221BACD-EB36-B299-3DAD-D1EA295772EB}"/>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64FD8759-EC42-E1EF-2E5D-F54656064359}"/>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5A67DA61-D0A3-20C4-C13F-8D778273A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701032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49A4DE-6F3F-6F7D-CD27-CD8A41B6C80F}"/>
              </a:ext>
            </a:extLst>
          </p:cNvPr>
          <p:cNvPicPr>
            <a:picLocks noChangeAspect="1"/>
          </p:cNvPicPr>
          <p:nvPr/>
        </p:nvPicPr>
        <p:blipFill>
          <a:blip r:embed="rId2"/>
          <a:srcRect l="10483" r="12744" b="5146"/>
          <a:stretch/>
        </p:blipFill>
        <p:spPr>
          <a:xfrm>
            <a:off x="1197585" y="639317"/>
            <a:ext cx="9796830" cy="6102586"/>
          </a:xfrm>
          <a:prstGeom prst="rect">
            <a:avLst/>
          </a:prstGeom>
        </p:spPr>
      </p:pic>
      <p:sp>
        <p:nvSpPr>
          <p:cNvPr id="2" name="文本框 1">
            <a:extLst>
              <a:ext uri="{FF2B5EF4-FFF2-40B4-BE49-F238E27FC236}">
                <a16:creationId xmlns:a16="http://schemas.microsoft.com/office/drawing/2014/main" id="{C0E394F3-414B-D498-DBF5-0C80C482AF18}"/>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C7498F65-F5E3-BBF4-8D15-9AD598DCFB9E}"/>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88968E9E-80E9-C6EB-D20A-07D9B92C3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46046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286453" y="4762455"/>
            <a:ext cx="561909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大模型 概述</a:t>
            </a:r>
            <a:r>
              <a:rPr lang="en-US" altLang="zh-CN" sz="4800" b="1" dirty="0">
                <a:solidFill>
                  <a:schemeClr val="dk1">
                    <a:lumMod val="100000"/>
                  </a:schemeClr>
                </a:solidFill>
                <a:latin typeface="华文楷体" panose="02010600040101010101" pitchFamily="2" charset="-122"/>
                <a:ea typeface="华文楷体" panose="02010600040101010101" pitchFamily="2" charset="-122"/>
              </a:rPr>
              <a:t>/</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展望</a:t>
            </a: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600A4CDC-6E29-9A3C-3E15-9C6CDCA63B4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69F42322-A385-8DA5-2947-9B7DEFB48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657466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EC0536-89E3-C80E-073A-65B3786968CE}"/>
              </a:ext>
            </a:extLst>
          </p:cNvPr>
          <p:cNvPicPr>
            <a:picLocks noChangeAspect="1"/>
          </p:cNvPicPr>
          <p:nvPr/>
        </p:nvPicPr>
        <p:blipFill>
          <a:blip r:embed="rId2"/>
          <a:srcRect r="1147"/>
          <a:stretch/>
        </p:blipFill>
        <p:spPr>
          <a:xfrm>
            <a:off x="420929" y="794194"/>
            <a:ext cx="11350141" cy="5978081"/>
          </a:xfrm>
          <a:prstGeom prst="rect">
            <a:avLst/>
          </a:prstGeom>
        </p:spPr>
      </p:pic>
      <p:sp>
        <p:nvSpPr>
          <p:cNvPr id="2" name="文本框 1">
            <a:extLst>
              <a:ext uri="{FF2B5EF4-FFF2-40B4-BE49-F238E27FC236}">
                <a16:creationId xmlns:a16="http://schemas.microsoft.com/office/drawing/2014/main" id="{FAA69879-A9F2-684A-30B8-96FE688EF362}"/>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82967B8E-A243-F0BA-F845-EB651487A6C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A5E37AD2-49A7-9061-C36A-2916136950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926980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711AE3-8799-B968-B7D1-7D38757AB4C3}"/>
              </a:ext>
            </a:extLst>
          </p:cNvPr>
          <p:cNvPicPr>
            <a:picLocks noChangeAspect="1"/>
          </p:cNvPicPr>
          <p:nvPr/>
        </p:nvPicPr>
        <p:blipFill>
          <a:blip r:embed="rId2"/>
          <a:srcRect b="15421"/>
          <a:stretch/>
        </p:blipFill>
        <p:spPr>
          <a:xfrm>
            <a:off x="74817" y="861345"/>
            <a:ext cx="12042365" cy="5135310"/>
          </a:xfrm>
          <a:prstGeom prst="rect">
            <a:avLst/>
          </a:prstGeom>
        </p:spPr>
      </p:pic>
      <p:sp>
        <p:nvSpPr>
          <p:cNvPr id="2" name="文本框 1">
            <a:extLst>
              <a:ext uri="{FF2B5EF4-FFF2-40B4-BE49-F238E27FC236}">
                <a16:creationId xmlns:a16="http://schemas.microsoft.com/office/drawing/2014/main" id="{CFC690C8-18FB-DEFB-71A2-B7CD36F789FE}"/>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0450B6CB-F053-610D-AD65-184B3EA465F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FB5E6F5-3DE8-A117-894F-4AB9DCF8B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488741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C9CC06-72D0-E102-7EAA-C79251E1FF64}"/>
              </a:ext>
            </a:extLst>
          </p:cNvPr>
          <p:cNvPicPr>
            <a:picLocks noChangeAspect="1"/>
          </p:cNvPicPr>
          <p:nvPr/>
        </p:nvPicPr>
        <p:blipFill>
          <a:blip r:embed="rId2"/>
          <a:srcRect l="7017" r="1613"/>
          <a:stretch/>
        </p:blipFill>
        <p:spPr>
          <a:xfrm>
            <a:off x="549016" y="678933"/>
            <a:ext cx="11093967" cy="6121639"/>
          </a:xfrm>
          <a:prstGeom prst="rect">
            <a:avLst/>
          </a:prstGeom>
        </p:spPr>
      </p:pic>
      <p:sp>
        <p:nvSpPr>
          <p:cNvPr id="2" name="文本框 1">
            <a:extLst>
              <a:ext uri="{FF2B5EF4-FFF2-40B4-BE49-F238E27FC236}">
                <a16:creationId xmlns:a16="http://schemas.microsoft.com/office/drawing/2014/main" id="{3F3A5FBE-5F89-B855-BD42-8FEC7A5BD30B}"/>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5EA27BA2-2DA7-7A04-AD3B-1CD22506764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39408A71-DD9F-5ABC-530C-FEDA6A21D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60336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6B81EB-8B5C-8DD8-805E-ADC0264EDA6C}"/>
              </a:ext>
            </a:extLst>
          </p:cNvPr>
          <p:cNvPicPr>
            <a:picLocks noChangeAspect="1"/>
          </p:cNvPicPr>
          <p:nvPr/>
        </p:nvPicPr>
        <p:blipFill>
          <a:blip r:embed="rId2"/>
          <a:stretch>
            <a:fillRect/>
          </a:stretch>
        </p:blipFill>
        <p:spPr>
          <a:xfrm>
            <a:off x="117987" y="744237"/>
            <a:ext cx="11956026" cy="6028038"/>
          </a:xfrm>
          <a:prstGeom prst="rect">
            <a:avLst/>
          </a:prstGeom>
        </p:spPr>
      </p:pic>
      <p:sp>
        <p:nvSpPr>
          <p:cNvPr id="7" name="文本框 6">
            <a:extLst>
              <a:ext uri="{FF2B5EF4-FFF2-40B4-BE49-F238E27FC236}">
                <a16:creationId xmlns:a16="http://schemas.microsoft.com/office/drawing/2014/main" id="{013A0B2D-BD6F-7A9C-8189-9A414450B8D6}"/>
              </a:ext>
            </a:extLst>
          </p:cNvPr>
          <p:cNvSpPr txBox="1"/>
          <p:nvPr/>
        </p:nvSpPr>
        <p:spPr>
          <a:xfrm>
            <a:off x="6840538" y="177652"/>
            <a:ext cx="6105524" cy="400110"/>
          </a:xfrm>
          <a:prstGeom prst="rect">
            <a:avLst/>
          </a:prstGeom>
          <a:noFill/>
        </p:spPr>
        <p:txBody>
          <a:bodyPr wrap="square">
            <a:spAutoFit/>
          </a:bodyPr>
          <a:lstStyle/>
          <a:p>
            <a:r>
              <a:rPr lang="en-US" altLang="zh-CN" sz="20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https://tongyi.aliyun.com/qianwen/</a:t>
            </a:r>
            <a:endParaRPr lang="zh-CN" altLang="en-US" sz="2000" dirty="0">
              <a:solidFill>
                <a:schemeClr val="bg1"/>
              </a:solidFill>
              <a:latin typeface="JetBrains Mono" panose="02000009000000000000" pitchFamily="49" charset="0"/>
              <a:cs typeface="JetBrains Mono" panose="02000009000000000000" pitchFamily="49" charset="0"/>
            </a:endParaRPr>
          </a:p>
        </p:txBody>
      </p:sp>
      <p:sp>
        <p:nvSpPr>
          <p:cNvPr id="2" name="文本框 1">
            <a:extLst>
              <a:ext uri="{FF2B5EF4-FFF2-40B4-BE49-F238E27FC236}">
                <a16:creationId xmlns:a16="http://schemas.microsoft.com/office/drawing/2014/main" id="{73994F30-0E13-5B6C-4223-614B475A34F8}"/>
              </a:ext>
            </a:extLst>
          </p:cNvPr>
          <p:cNvSpPr txBox="1"/>
          <p:nvPr/>
        </p:nvSpPr>
        <p:spPr>
          <a:xfrm>
            <a:off x="2298700" y="193041"/>
            <a:ext cx="2031325"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通义千问使用示范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4" name="文本框 3">
            <a:extLst>
              <a:ext uri="{FF2B5EF4-FFF2-40B4-BE49-F238E27FC236}">
                <a16:creationId xmlns:a16="http://schemas.microsoft.com/office/drawing/2014/main" id="{E5FCF8C2-16CF-C33D-5C1D-509F8B1489AB}"/>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A7780B7-1A11-1D10-7448-718A6D814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730929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B4BE5D-1809-03B2-80A9-0DF11E83FC0C}"/>
              </a:ext>
            </a:extLst>
          </p:cNvPr>
          <p:cNvSpPr txBox="1"/>
          <p:nvPr/>
        </p:nvSpPr>
        <p:spPr>
          <a:xfrm>
            <a:off x="4918434" y="3244334"/>
            <a:ext cx="2355132" cy="369332"/>
          </a:xfrm>
          <a:prstGeom prst="rect">
            <a:avLst/>
          </a:prstGeom>
          <a:noFill/>
        </p:spPr>
        <p:txBody>
          <a:bodyPr wrap="none" rtlCol="0">
            <a:spAutoFit/>
          </a:bodyPr>
          <a:lstStyle/>
          <a:p>
            <a:r>
              <a:rPr lang="zh-CN" altLang="en-US" dirty="0"/>
              <a:t>演示视频</a:t>
            </a:r>
            <a:r>
              <a:rPr lang="en-US" altLang="zh-CN" dirty="0"/>
              <a:t>……</a:t>
            </a:r>
            <a:r>
              <a:rPr lang="zh-CN" altLang="en-US" dirty="0"/>
              <a:t>还没录好</a:t>
            </a:r>
          </a:p>
        </p:txBody>
      </p:sp>
    </p:spTree>
    <p:extLst>
      <p:ext uri="{BB962C8B-B14F-4D97-AF65-F5344CB8AC3E}">
        <p14:creationId xmlns:p14="http://schemas.microsoft.com/office/powerpoint/2010/main" val="999877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D2D9AE-F931-25AA-575F-E72A1D034941}"/>
              </a:ext>
            </a:extLst>
          </p:cNvPr>
          <p:cNvPicPr>
            <a:picLocks noChangeAspect="1"/>
          </p:cNvPicPr>
          <p:nvPr/>
        </p:nvPicPr>
        <p:blipFill>
          <a:blip r:embed="rId2"/>
          <a:stretch>
            <a:fillRect/>
          </a:stretch>
        </p:blipFill>
        <p:spPr>
          <a:xfrm>
            <a:off x="184047" y="708908"/>
            <a:ext cx="11965858" cy="6032995"/>
          </a:xfrm>
          <a:prstGeom prst="rect">
            <a:avLst/>
          </a:prstGeom>
        </p:spPr>
      </p:pic>
      <p:sp>
        <p:nvSpPr>
          <p:cNvPr id="5" name="文本框 4">
            <a:extLst>
              <a:ext uri="{FF2B5EF4-FFF2-40B4-BE49-F238E27FC236}">
                <a16:creationId xmlns:a16="http://schemas.microsoft.com/office/drawing/2014/main" id="{E2F6E4E5-78D8-D5EA-151A-A9C6ED921C13}"/>
              </a:ext>
            </a:extLst>
          </p:cNvPr>
          <p:cNvSpPr txBox="1"/>
          <p:nvPr/>
        </p:nvSpPr>
        <p:spPr>
          <a:xfrm>
            <a:off x="6166976" y="177652"/>
            <a:ext cx="6105832" cy="400110"/>
          </a:xfrm>
          <a:prstGeom prst="rect">
            <a:avLst/>
          </a:prstGeom>
          <a:noFill/>
        </p:spPr>
        <p:txBody>
          <a:bodyPr wrap="square">
            <a:spAutoFit/>
          </a:bodyPr>
          <a:lstStyle/>
          <a:p>
            <a:r>
              <a:rPr lang="zh-CN" altLang="en-US" sz="2000" dirty="0">
                <a:solidFill>
                  <a:schemeClr val="bg1"/>
                </a:solidFill>
                <a:latin typeface="JetBrains Mono" panose="02000009000000000000" pitchFamily="49" charset="0"/>
                <a:cs typeface="JetBrains Mono" panose="02000009000000000000" pitchFamily="49" charset="0"/>
              </a:rPr>
              <a:t>https://chatglm.cn/main/alltoolsdetail</a:t>
            </a:r>
          </a:p>
        </p:txBody>
      </p:sp>
      <p:sp>
        <p:nvSpPr>
          <p:cNvPr id="6" name="文本框 5">
            <a:extLst>
              <a:ext uri="{FF2B5EF4-FFF2-40B4-BE49-F238E27FC236}">
                <a16:creationId xmlns:a16="http://schemas.microsoft.com/office/drawing/2014/main" id="{2A6BA6CA-0504-3BD2-78D9-E7562EF2D915}"/>
              </a:ext>
            </a:extLst>
          </p:cNvPr>
          <p:cNvSpPr txBox="1"/>
          <p:nvPr/>
        </p:nvSpPr>
        <p:spPr>
          <a:xfrm>
            <a:off x="2298700" y="193041"/>
            <a:ext cx="2031325"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智谱清言使用示范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471A3576-DA4A-31BA-C10F-8E58A0ED9D2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2934A2EF-0A37-686D-9B84-76641716B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77360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51003AD-59C0-3346-ECA2-072CCD2CD231}"/>
              </a:ext>
            </a:extLst>
          </p:cNvPr>
          <p:cNvSpPr txBox="1"/>
          <p:nvPr/>
        </p:nvSpPr>
        <p:spPr>
          <a:xfrm>
            <a:off x="4918434" y="3244334"/>
            <a:ext cx="2355132" cy="369332"/>
          </a:xfrm>
          <a:prstGeom prst="rect">
            <a:avLst/>
          </a:prstGeom>
          <a:noFill/>
        </p:spPr>
        <p:txBody>
          <a:bodyPr wrap="none" rtlCol="0">
            <a:spAutoFit/>
          </a:bodyPr>
          <a:lstStyle/>
          <a:p>
            <a:r>
              <a:rPr lang="zh-CN" altLang="en-US" dirty="0"/>
              <a:t>演示视频</a:t>
            </a:r>
            <a:r>
              <a:rPr lang="en-US" altLang="zh-CN" dirty="0"/>
              <a:t>……</a:t>
            </a:r>
            <a:r>
              <a:rPr lang="zh-CN" altLang="en-US" dirty="0"/>
              <a:t>还没录好</a:t>
            </a:r>
          </a:p>
        </p:txBody>
      </p:sp>
    </p:spTree>
    <p:extLst>
      <p:ext uri="{BB962C8B-B14F-4D97-AF65-F5344CB8AC3E}">
        <p14:creationId xmlns:p14="http://schemas.microsoft.com/office/powerpoint/2010/main" val="3272867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E5A008-6033-52F4-B1E5-815055D31FC3}"/>
              </a:ext>
            </a:extLst>
          </p:cNvPr>
          <p:cNvPicPr>
            <a:picLocks noChangeAspect="1"/>
          </p:cNvPicPr>
          <p:nvPr/>
        </p:nvPicPr>
        <p:blipFill>
          <a:blip r:embed="rId2"/>
          <a:srcRect l="841" r="1662"/>
          <a:stretch/>
        </p:blipFill>
        <p:spPr>
          <a:xfrm>
            <a:off x="255638" y="817611"/>
            <a:ext cx="11680723" cy="6040389"/>
          </a:xfrm>
          <a:prstGeom prst="rect">
            <a:avLst/>
          </a:prstGeom>
        </p:spPr>
      </p:pic>
      <p:sp>
        <p:nvSpPr>
          <p:cNvPr id="2" name="文本框 1">
            <a:extLst>
              <a:ext uri="{FF2B5EF4-FFF2-40B4-BE49-F238E27FC236}">
                <a16:creationId xmlns:a16="http://schemas.microsoft.com/office/drawing/2014/main" id="{A9C51FDF-03EF-B6FC-F7DB-9BED6A9AACE6}"/>
              </a:ext>
            </a:extLst>
          </p:cNvPr>
          <p:cNvSpPr txBox="1"/>
          <p:nvPr/>
        </p:nvSpPr>
        <p:spPr>
          <a:xfrm>
            <a:off x="2298700" y="193041"/>
            <a:ext cx="2672526"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文心</a:t>
            </a:r>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version </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4" name="文本框 3">
            <a:extLst>
              <a:ext uri="{FF2B5EF4-FFF2-40B4-BE49-F238E27FC236}">
                <a16:creationId xmlns:a16="http://schemas.microsoft.com/office/drawing/2014/main" id="{4557D821-D0B6-DDC3-D0C1-1D114FE067D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0F482A52-4D5E-D209-7380-E232E28D3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0160020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EA69343-F01D-7138-1FE9-AD218849ACC8}"/>
              </a:ext>
            </a:extLst>
          </p:cNvPr>
          <p:cNvSpPr txBox="1"/>
          <p:nvPr/>
        </p:nvSpPr>
        <p:spPr>
          <a:xfrm>
            <a:off x="4918434" y="3244334"/>
            <a:ext cx="2355132" cy="369332"/>
          </a:xfrm>
          <a:prstGeom prst="rect">
            <a:avLst/>
          </a:prstGeom>
          <a:noFill/>
        </p:spPr>
        <p:txBody>
          <a:bodyPr wrap="none" rtlCol="0">
            <a:spAutoFit/>
          </a:bodyPr>
          <a:lstStyle/>
          <a:p>
            <a:r>
              <a:rPr lang="zh-CN" altLang="en-US" dirty="0"/>
              <a:t>演示视频</a:t>
            </a:r>
            <a:r>
              <a:rPr lang="en-US" altLang="zh-CN" dirty="0"/>
              <a:t>……</a:t>
            </a:r>
            <a:r>
              <a:rPr lang="zh-CN" altLang="en-US" dirty="0"/>
              <a:t>还没录好</a:t>
            </a:r>
          </a:p>
        </p:txBody>
      </p:sp>
    </p:spTree>
    <p:extLst>
      <p:ext uri="{BB962C8B-B14F-4D97-AF65-F5344CB8AC3E}">
        <p14:creationId xmlns:p14="http://schemas.microsoft.com/office/powerpoint/2010/main" val="1332771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5F3F15-0881-C093-CA04-C51FF5F5EB99}"/>
              </a:ext>
            </a:extLst>
          </p:cNvPr>
          <p:cNvSpPr txBox="1"/>
          <p:nvPr/>
        </p:nvSpPr>
        <p:spPr>
          <a:xfrm>
            <a:off x="1193158" y="1104488"/>
            <a:ext cx="6388741" cy="954107"/>
          </a:xfrm>
          <a:prstGeom prst="rect">
            <a:avLst/>
          </a:prstGeom>
          <a:noFill/>
        </p:spPr>
        <p:txBody>
          <a:bodyPr wrap="square" rtlCol="0">
            <a:spAutoFit/>
          </a:bodyPr>
          <a:lstStyle/>
          <a:p>
            <a:r>
              <a:rPr lang="zh-CN" altLang="en-US" sz="3200" dirty="0">
                <a:solidFill>
                  <a:schemeClr val="tx2"/>
                </a:solidFill>
                <a:latin typeface="楷体" panose="02010609060101010101" pitchFamily="49" charset="-122"/>
                <a:ea typeface="楷体" panose="02010609060101010101" pitchFamily="49" charset="-122"/>
              </a:rPr>
              <a:t>世界人工智能产业生态建设促进会</a:t>
            </a:r>
            <a:endParaRPr lang="en-US" altLang="zh-CN" sz="3200" dirty="0">
              <a:solidFill>
                <a:schemeClr val="tx2"/>
              </a:solidFill>
              <a:latin typeface="楷体" panose="02010609060101010101" pitchFamily="49" charset="-122"/>
              <a:ea typeface="楷体" panose="02010609060101010101" pitchFamily="49" charset="-122"/>
              <a:cs typeface="JetBrains Mono" panose="02000009000000000000" pitchFamily="49" charset="0"/>
            </a:endParaRPr>
          </a:p>
          <a:p>
            <a:r>
              <a:rPr lang="en-US" altLang="zh-CN" sz="2400" dirty="0">
                <a:solidFill>
                  <a:schemeClr val="tx2"/>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400" dirty="0">
              <a:solidFill>
                <a:schemeClr val="tx2"/>
              </a:solidFill>
              <a:latin typeface="JetBrains Mono" panose="02000009000000000000" pitchFamily="49" charset="0"/>
              <a:cs typeface="JetBrains Mono" panose="02000009000000000000" pitchFamily="49" charset="0"/>
            </a:endParaRPr>
          </a:p>
        </p:txBody>
      </p:sp>
      <p:sp>
        <p:nvSpPr>
          <p:cNvPr id="17" name="文本框 16">
            <a:extLst>
              <a:ext uri="{FF2B5EF4-FFF2-40B4-BE49-F238E27FC236}">
                <a16:creationId xmlns:a16="http://schemas.microsoft.com/office/drawing/2014/main" id="{3EF6CBFE-644F-425A-9E58-4F5A4841C034}"/>
              </a:ext>
            </a:extLst>
          </p:cNvPr>
          <p:cNvSpPr txBox="1"/>
          <p:nvPr/>
        </p:nvSpPr>
        <p:spPr>
          <a:xfrm>
            <a:off x="10906285" y="6437539"/>
            <a:ext cx="99738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2EA9D50F-31E7-4F7D-4469-F39850F9CBFA}"/>
              </a:ext>
            </a:extLst>
          </p:cNvPr>
          <p:cNvSpPr txBox="1"/>
          <p:nvPr/>
        </p:nvSpPr>
        <p:spPr>
          <a:xfrm>
            <a:off x="0" y="5447441"/>
            <a:ext cx="7467650" cy="1077218"/>
          </a:xfrm>
          <a:prstGeom prst="rect">
            <a:avLst/>
          </a:prstGeom>
          <a:noFill/>
        </p:spPr>
        <p:txBody>
          <a:bodyPr wrap="square" rtlCol="0">
            <a:spAutoFit/>
          </a:bodyPr>
          <a:lstStyle/>
          <a:p>
            <a:pPr algn="ctr"/>
            <a:r>
              <a:rPr lang="en-US" altLang="zh-CN" sz="3200" b="1" dirty="0">
                <a:solidFill>
                  <a:srgbClr val="FFFF00"/>
                </a:solidFill>
                <a:latin typeface="宋体" panose="02010600030101010101" pitchFamily="2" charset="-122"/>
                <a:ea typeface="宋体" panose="02010600030101010101" pitchFamily="2" charset="-122"/>
              </a:rPr>
              <a:t>Thank you for your listening !!!</a:t>
            </a:r>
          </a:p>
          <a:p>
            <a:pPr algn="ctr"/>
            <a:r>
              <a:rPr lang="zh-CN" altLang="en-US" sz="3200" b="1" dirty="0">
                <a:solidFill>
                  <a:srgbClr val="FFFF00"/>
                </a:solidFill>
                <a:latin typeface="宋体" panose="02010600030101010101" pitchFamily="2" charset="-122"/>
                <a:ea typeface="宋体" panose="02010600030101010101" pitchFamily="2" charset="-122"/>
              </a:rPr>
              <a:t>感谢各位的聆听！！！</a:t>
            </a:r>
          </a:p>
        </p:txBody>
      </p:sp>
      <p:pic>
        <p:nvPicPr>
          <p:cNvPr id="6" name="图片 5" descr="文本&#10;&#10;低可信度描述已自动生成">
            <a:extLst>
              <a:ext uri="{FF2B5EF4-FFF2-40B4-BE49-F238E27FC236}">
                <a16:creationId xmlns:a16="http://schemas.microsoft.com/office/drawing/2014/main" id="{02D2C8FF-F46E-2691-80C7-CD7D865A1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66" y="103704"/>
            <a:ext cx="3720635" cy="888889"/>
          </a:xfrm>
          <a:prstGeom prst="rect">
            <a:avLst/>
          </a:prstGeom>
        </p:spPr>
      </p:pic>
      <p:pic>
        <p:nvPicPr>
          <p:cNvPr id="5" name="图片 4" descr="徽标">
            <a:extLst>
              <a:ext uri="{FF2B5EF4-FFF2-40B4-BE49-F238E27FC236}">
                <a16:creationId xmlns:a16="http://schemas.microsoft.com/office/drawing/2014/main" id="{EEA42613-57B0-6815-3376-5E5BEC8EA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66" y="1104488"/>
            <a:ext cx="973356" cy="973356"/>
          </a:xfrm>
          <a:prstGeom prst="ellipse">
            <a:avLst/>
          </a:prstGeom>
        </p:spPr>
      </p:pic>
    </p:spTree>
    <p:extLst>
      <p:ext uri="{BB962C8B-B14F-4D97-AF65-F5344CB8AC3E}">
        <p14:creationId xmlns:p14="http://schemas.microsoft.com/office/powerpoint/2010/main" val="27771312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Office 主题​​">
  <a:themeElements>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16585</TotalTime>
  <Words>1940</Words>
  <Application>Microsoft Office PowerPoint</Application>
  <PresentationFormat>宽屏</PresentationFormat>
  <Paragraphs>285</Paragraphs>
  <Slides>99</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99</vt:i4>
      </vt:variant>
    </vt:vector>
  </HeadingPairs>
  <TitlesOfParts>
    <vt:vector size="112" baseType="lpstr">
      <vt:lpstr>等线</vt:lpstr>
      <vt:lpstr>等线 Light</vt:lpstr>
      <vt:lpstr>方正舒体</vt:lpstr>
      <vt:lpstr>华文楷体</vt:lpstr>
      <vt:lpstr>华文宋体</vt:lpstr>
      <vt:lpstr>楷体</vt:lpstr>
      <vt:lpstr>宋体</vt:lpstr>
      <vt:lpstr>微软雅黑</vt:lpstr>
      <vt:lpstr>Arial</vt:lpstr>
      <vt:lpstr>Calibri</vt:lpstr>
      <vt:lpstr>JetBrains Mono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007A 007A</cp:lastModifiedBy>
  <cp:revision>231</cp:revision>
  <dcterms:created xsi:type="dcterms:W3CDTF">2017-04-10T09:26:00Z</dcterms:created>
  <dcterms:modified xsi:type="dcterms:W3CDTF">2024-09-15T09:58:34Z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